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66" r:id="rId3"/>
    <p:sldId id="267" r:id="rId4"/>
    <p:sldId id="305" r:id="rId5"/>
    <p:sldId id="268" r:id="rId6"/>
    <p:sldId id="269" r:id="rId7"/>
    <p:sldId id="270" r:id="rId8"/>
    <p:sldId id="302" r:id="rId9"/>
    <p:sldId id="271" r:id="rId10"/>
    <p:sldId id="272" r:id="rId11"/>
    <p:sldId id="273" r:id="rId12"/>
    <p:sldId id="274" r:id="rId13"/>
    <p:sldId id="258" r:id="rId14"/>
    <p:sldId id="301" r:id="rId15"/>
    <p:sldId id="275" r:id="rId16"/>
    <p:sldId id="276" r:id="rId17"/>
    <p:sldId id="277" r:id="rId18"/>
    <p:sldId id="278" r:id="rId19"/>
    <p:sldId id="279" r:id="rId20"/>
    <p:sldId id="280" r:id="rId21"/>
    <p:sldId id="281" r:id="rId22"/>
    <p:sldId id="282" r:id="rId23"/>
    <p:sldId id="283" r:id="rId24"/>
    <p:sldId id="257" r:id="rId25"/>
    <p:sldId id="300" r:id="rId26"/>
    <p:sldId id="263" r:id="rId27"/>
    <p:sldId id="284" r:id="rId28"/>
    <p:sldId id="287" r:id="rId29"/>
    <p:sldId id="288" r:id="rId30"/>
    <p:sldId id="265" r:id="rId31"/>
    <p:sldId id="260" r:id="rId32"/>
    <p:sldId id="259" r:id="rId33"/>
    <p:sldId id="285" r:id="rId34"/>
    <p:sldId id="286" r:id="rId35"/>
    <p:sldId id="289" r:id="rId36"/>
    <p:sldId id="290" r:id="rId37"/>
    <p:sldId id="262" r:id="rId38"/>
    <p:sldId id="292" r:id="rId39"/>
    <p:sldId id="264" r:id="rId40"/>
    <p:sldId id="293" r:id="rId41"/>
    <p:sldId id="291" r:id="rId42"/>
    <p:sldId id="294" r:id="rId43"/>
    <p:sldId id="295" r:id="rId44"/>
    <p:sldId id="296" r:id="rId45"/>
    <p:sldId id="297" r:id="rId46"/>
    <p:sldId id="261" r:id="rId47"/>
    <p:sldId id="304"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7" autoAdjust="0"/>
    <p:restoredTop sz="94660"/>
  </p:normalViewPr>
  <p:slideViewPr>
    <p:cSldViewPr>
      <p:cViewPr>
        <p:scale>
          <a:sx n="125" d="100"/>
          <a:sy n="125" d="100"/>
        </p:scale>
        <p:origin x="-559" y="4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C3BAA-6841-4046-AB2F-13DDD6B4166E}" type="datetimeFigureOut">
              <a:rPr lang="en-GB" smtClean="0"/>
              <a:t>24/08/2020</a:t>
            </a:fld>
            <a:endParaRPr lang="en-GB"/>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9A14A-0649-45D5-96ED-4AE87149F47D}" type="slidenum">
              <a:rPr lang="en-GB" smtClean="0"/>
              <a:t>‹#›</a:t>
            </a:fld>
            <a:endParaRPr lang="en-GB"/>
          </a:p>
        </p:txBody>
      </p:sp>
    </p:spTree>
    <p:extLst>
      <p:ext uri="{BB962C8B-B14F-4D97-AF65-F5344CB8AC3E}">
        <p14:creationId xmlns:p14="http://schemas.microsoft.com/office/powerpoint/2010/main" val="76097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3129A14A-0649-45D5-96ED-4AE87149F47D}" type="slidenum">
              <a:rPr lang="en-GB" smtClean="0"/>
              <a:t>11</a:t>
            </a:fld>
            <a:endParaRPr lang="en-GB"/>
          </a:p>
        </p:txBody>
      </p:sp>
    </p:spTree>
    <p:extLst>
      <p:ext uri="{BB962C8B-B14F-4D97-AF65-F5344CB8AC3E}">
        <p14:creationId xmlns:p14="http://schemas.microsoft.com/office/powerpoint/2010/main" val="229157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Dikdörtgen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Alt Başlık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Veri Yer Tutucusu 3"/>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B3683F-E83B-4B3A-B6AC-E3F0A260A195}" type="slidenum">
              <a:rPr lang="tr-TR" smtClean="0"/>
              <a:pPr/>
              <a:t>‹#›</a:t>
            </a:fld>
            <a:endParaRPr lang="tr-TR"/>
          </a:p>
        </p:txBody>
      </p:sp>
      <p:sp>
        <p:nvSpPr>
          <p:cNvPr id="10" name="Dikdörtgen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Dikdörtgen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Dikdörtgen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Dikey Başlık 1"/>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5" name="Altbilgi Yer Tutucusu 4"/>
          <p:cNvSpPr>
            <a:spLocks noGrp="1"/>
          </p:cNvSpPr>
          <p:nvPr>
            <p:ph type="ftr" sz="quarter" idx="11"/>
          </p:nvPr>
        </p:nvSpPr>
        <p:spPr>
          <a:xfrm>
            <a:off x="2640597" y="6377459"/>
            <a:ext cx="3836404" cy="365125"/>
          </a:xfrm>
        </p:spPr>
        <p:txBody>
          <a:bodyPr/>
          <a:lstStyle/>
          <a:p>
            <a:endParaRPr lang="tr-TR"/>
          </a:p>
        </p:txBody>
      </p:sp>
      <p:sp>
        <p:nvSpPr>
          <p:cNvPr id="6" name="Slayt Numarası Yer Tutucusu 5"/>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Dikdörtgen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Dikdörtgen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B3683F-E83B-4B3A-B6AC-E3F0A260A19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Metin Yer Tutucus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İçerik Yer Tutucus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7B3683F-E83B-4B3A-B6AC-E3F0A260A19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İçerik Yer Tutucus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Metin Yer Tutucus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155CC2C6-189B-4BFF-A86D-4DA1127371AD}"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B3683F-E83B-4B3A-B6AC-E3F0A260A195}" type="slidenum">
              <a:rPr lang="tr-TR" smtClean="0"/>
              <a:pPr/>
              <a:t>‹#›</a:t>
            </a:fld>
            <a:endParaRPr lang="tr-TR"/>
          </a:p>
        </p:txBody>
      </p:sp>
      <p:sp>
        <p:nvSpPr>
          <p:cNvPr id="12" name="Dikdörtgen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Resim Yer Tutucus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164592" y="1170432"/>
            <a:ext cx="2523744" cy="201168"/>
          </a:xfrm>
        </p:spPr>
        <p:txBody>
          <a:bodyPr/>
          <a:lstStyle/>
          <a:p>
            <a:fld id="{155CC2C6-189B-4BFF-A86D-4DA1127371AD}" type="datetimeFigureOut">
              <a:rPr lang="tr-TR" smtClean="0"/>
              <a:pPr/>
              <a:t>24.08.2020</a:t>
            </a:fld>
            <a:endParaRPr lang="tr-TR"/>
          </a:p>
        </p:txBody>
      </p:sp>
      <p:sp>
        <p:nvSpPr>
          <p:cNvPr id="11" name="Dikdörtgen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Altbilgi Yer Tutucusu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Slayt Numarası Yer Tutucusu 6"/>
          <p:cNvSpPr>
            <a:spLocks noGrp="1"/>
          </p:cNvSpPr>
          <p:nvPr>
            <p:ph type="sldNum" sz="quarter" idx="12"/>
          </p:nvPr>
        </p:nvSpPr>
        <p:spPr>
          <a:xfrm>
            <a:off x="8339328" y="1170432"/>
            <a:ext cx="733864" cy="201168"/>
          </a:xfrm>
        </p:spPr>
        <p:txBody>
          <a:bodyPr/>
          <a:lstStyle/>
          <a:p>
            <a:fld id="{37B3683F-E83B-4B3A-B6AC-E3F0A260A19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ikdörtgen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Dikdörtgen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Yer Tutucus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Veri Yer Tutucusu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55CC2C6-189B-4BFF-A86D-4DA1127371AD}" type="datetimeFigureOut">
              <a:rPr lang="tr-TR" smtClean="0"/>
              <a:pPr/>
              <a:t>24.08.2020</a:t>
            </a:fld>
            <a:endParaRPr lang="tr-TR"/>
          </a:p>
        </p:txBody>
      </p:sp>
      <p:sp>
        <p:nvSpPr>
          <p:cNvPr id="5" name="Altbilgi Yer Tutucusu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Slayt Numarası Yer Tutucus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7B3683F-E83B-4B3A-B6AC-E3F0A260A19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Varl%C4%B1k_Vergisi"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n.wikipedia.org/wiki/Confiscation_of_Armenian_properties_in_Turke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en.wikipedia.org/wiki/Armenian_Genocide" TargetMode="External"/><Relationship Id="rId3" Type="http://schemas.openxmlformats.org/officeDocument/2006/relationships/hyperlink" Target="http://www.turkiyeermenileripatrikligi.org/" TargetMode="External"/><Relationship Id="rId7" Type="http://schemas.openxmlformats.org/officeDocument/2006/relationships/hyperlink" Target="https://en.wikipedia.org/wiki/Istanbul_pogrom" TargetMode="External"/><Relationship Id="rId2" Type="http://schemas.openxmlformats.org/officeDocument/2006/relationships/hyperlink" Target="https://en.wikipedia.org/wiki/Christianity_in_Turkey" TargetMode="External"/><Relationship Id="rId1" Type="http://schemas.openxmlformats.org/officeDocument/2006/relationships/slideLayout" Target="../slideLayouts/slideLayout2.xml"/><Relationship Id="rId6" Type="http://schemas.openxmlformats.org/officeDocument/2006/relationships/hyperlink" Target="https://en.wikipedia.org/wiki/Cappadocia" TargetMode="External"/><Relationship Id="rId5" Type="http://schemas.openxmlformats.org/officeDocument/2006/relationships/hyperlink" Target="https://www.hurriyetdailynews.com/turkey-converts-kariye-museum-into-mosque-157585" TargetMode="External"/><Relationship Id="rId10" Type="http://schemas.openxmlformats.org/officeDocument/2006/relationships/hyperlink" Target="https://www.bestofephesus.com/christianity-in-turkey.php" TargetMode="External"/><Relationship Id="rId4" Type="http://schemas.openxmlformats.org/officeDocument/2006/relationships/hyperlink" Target="https://en.wikipedia.org/wiki/Varl%C4%B1k_Vergisi" TargetMode="External"/><Relationship Id="rId9" Type="http://schemas.openxmlformats.org/officeDocument/2006/relationships/hyperlink" Target="https://theconversation.com/christians-have-lived-in-turkey-for-two-millennia-but-their-future-is-uncertain-127296"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a:t>Christianity</a:t>
            </a:r>
            <a:r>
              <a:rPr lang="tr-TR" dirty="0"/>
              <a:t> in </a:t>
            </a:r>
            <a:r>
              <a:rPr lang="tr-TR" dirty="0" err="1" smtClean="0"/>
              <a:t>Turkey</a:t>
            </a:r>
            <a:endParaRPr lang="tr-TR" dirty="0"/>
          </a:p>
        </p:txBody>
      </p:sp>
      <p:sp>
        <p:nvSpPr>
          <p:cNvPr id="3" name="Alt Başlık 2"/>
          <p:cNvSpPr>
            <a:spLocks noGrp="1"/>
          </p:cNvSpPr>
          <p:nvPr>
            <p:ph type="subTitle" idx="1"/>
          </p:nvPr>
        </p:nvSpPr>
        <p:spPr/>
        <p:txBody>
          <a:bodyPr/>
          <a:lstStyle/>
          <a:p>
            <a:r>
              <a:rPr lang="tr-TR" dirty="0" err="1" smtClean="0"/>
              <a:t>By</a:t>
            </a:r>
            <a:r>
              <a:rPr lang="tr-TR" dirty="0" smtClean="0"/>
              <a:t> OP</a:t>
            </a:r>
            <a:endParaRPr lang="tr-TR" dirty="0"/>
          </a:p>
        </p:txBody>
      </p:sp>
    </p:spTree>
    <p:extLst>
      <p:ext uri="{BB962C8B-B14F-4D97-AF65-F5344CB8AC3E}">
        <p14:creationId xmlns:p14="http://schemas.microsoft.com/office/powerpoint/2010/main" val="178738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antanassa church.jpg"/>
          <p:cNvPicPr>
            <a:picLocks noGrp="1" noChangeAspect="1"/>
          </p:cNvPicPr>
          <p:nvPr>
            <p:ph idx="1"/>
          </p:nvPr>
        </p:nvPicPr>
        <p:blipFill>
          <a:blip r:embed="rId2"/>
          <a:stretch>
            <a:fillRect/>
          </a:stretch>
        </p:blipFill>
        <p:spPr>
          <a:xfrm>
            <a:off x="214282" y="357166"/>
            <a:ext cx="8706506" cy="5357850"/>
          </a:xfrm>
        </p:spPr>
      </p:pic>
      <p:sp>
        <p:nvSpPr>
          <p:cNvPr id="5" name="4 Metin kutusu"/>
          <p:cNvSpPr txBox="1"/>
          <p:nvPr/>
        </p:nvSpPr>
        <p:spPr>
          <a:xfrm>
            <a:off x="214282" y="5786454"/>
            <a:ext cx="8572560" cy="954107"/>
          </a:xfrm>
          <a:prstGeom prst="rect">
            <a:avLst/>
          </a:prstGeom>
          <a:noFill/>
        </p:spPr>
        <p:txBody>
          <a:bodyPr wrap="square" rtlCol="0">
            <a:spAutoFit/>
          </a:bodyPr>
          <a:lstStyle/>
          <a:p>
            <a:r>
              <a:rPr lang="tr-TR" sz="2800" dirty="0" err="1" smtClean="0"/>
              <a:t>Pantanessa</a:t>
            </a:r>
            <a:r>
              <a:rPr lang="tr-TR" sz="2800" dirty="0" smtClean="0"/>
              <a:t> </a:t>
            </a:r>
            <a:r>
              <a:rPr lang="tr-TR" sz="2800" dirty="0" err="1" smtClean="0"/>
              <a:t>Church</a:t>
            </a:r>
            <a:r>
              <a:rPr lang="tr-TR" sz="2800" dirty="0" smtClean="0"/>
              <a:t> in </a:t>
            </a:r>
            <a:r>
              <a:rPr lang="tr-TR" sz="2800" b="1" dirty="0" smtClean="0"/>
              <a:t>Ihlara </a:t>
            </a:r>
            <a:r>
              <a:rPr lang="tr-TR" sz="2800" b="1" dirty="0" err="1" smtClean="0"/>
              <a:t>Valley</a:t>
            </a:r>
            <a:r>
              <a:rPr lang="tr-TR" sz="2800" b="1" dirty="0" smtClean="0"/>
              <a:t> </a:t>
            </a:r>
            <a:r>
              <a:rPr lang="tr-TR" sz="2800" dirty="0" smtClean="0"/>
              <a:t>in </a:t>
            </a:r>
            <a:r>
              <a:rPr lang="en-GB" sz="2800" b="1" dirty="0" smtClean="0"/>
              <a:t>Cappadocia</a:t>
            </a:r>
            <a:r>
              <a:rPr lang="tr-TR" sz="2800" dirty="0" smtClean="0"/>
              <a:t>: </a:t>
            </a:r>
          </a:p>
          <a:p>
            <a:r>
              <a:rPr lang="tr-TR" sz="2800" dirty="0" err="1" smtClean="0"/>
              <a:t>Frescos</a:t>
            </a:r>
            <a:r>
              <a:rPr lang="tr-TR" sz="2800" dirty="0" smtClean="0"/>
              <a:t> </a:t>
            </a:r>
            <a:r>
              <a:rPr lang="tr-TR" sz="2800" dirty="0" err="1" smtClean="0"/>
              <a:t>were</a:t>
            </a:r>
            <a:r>
              <a:rPr lang="tr-TR" sz="2800" dirty="0" smtClean="0"/>
              <a:t> </a:t>
            </a:r>
            <a:r>
              <a:rPr lang="tr-TR" sz="2800" dirty="0" err="1" smtClean="0"/>
              <a:t>made</a:t>
            </a:r>
            <a:r>
              <a:rPr lang="tr-TR" sz="2800" dirty="0" smtClean="0"/>
              <a:t> </a:t>
            </a:r>
            <a:r>
              <a:rPr lang="tr-TR" sz="2800" dirty="0" err="1" smtClean="0"/>
              <a:t>with</a:t>
            </a:r>
            <a:r>
              <a:rPr lang="tr-TR" sz="2800" dirty="0" smtClean="0"/>
              <a:t> </a:t>
            </a:r>
            <a:r>
              <a:rPr lang="tr-TR" sz="2800" dirty="0" err="1" smtClean="0"/>
              <a:t>madder</a:t>
            </a:r>
            <a:r>
              <a:rPr lang="tr-TR" sz="2800" dirty="0" smtClean="0"/>
              <a:t>.</a:t>
            </a:r>
            <a:endParaRPr lang="tr-T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hurch in ihlara valley.jpg"/>
          <p:cNvPicPr>
            <a:picLocks noChangeAspect="1"/>
          </p:cNvPicPr>
          <p:nvPr/>
        </p:nvPicPr>
        <p:blipFill>
          <a:blip r:embed="rId3"/>
          <a:stretch>
            <a:fillRect/>
          </a:stretch>
        </p:blipFill>
        <p:spPr>
          <a:xfrm>
            <a:off x="0" y="1356770"/>
            <a:ext cx="9144000" cy="5501230"/>
          </a:xfrm>
          <a:prstGeom prst="rect">
            <a:avLst/>
          </a:prstGeom>
        </p:spPr>
      </p:pic>
      <p:sp>
        <p:nvSpPr>
          <p:cNvPr id="2" name="Metin kutusu 1"/>
          <p:cNvSpPr txBox="1"/>
          <p:nvPr/>
        </p:nvSpPr>
        <p:spPr>
          <a:xfrm>
            <a:off x="107504" y="44624"/>
            <a:ext cx="8972252" cy="1200329"/>
          </a:xfrm>
          <a:prstGeom prst="rect">
            <a:avLst/>
          </a:prstGeom>
          <a:noFill/>
        </p:spPr>
        <p:txBody>
          <a:bodyPr wrap="square" rtlCol="0">
            <a:spAutoFit/>
          </a:bodyPr>
          <a:lstStyle/>
          <a:p>
            <a:pPr algn="ctr"/>
            <a:r>
              <a:rPr lang="en-US" sz="2400" dirty="0">
                <a:solidFill>
                  <a:srgbClr val="FFFF00"/>
                </a:solidFill>
              </a:rPr>
              <a:t>Here the Romans tortured the first Christians. </a:t>
            </a:r>
            <a:endParaRPr lang="tr-TR" sz="2400" dirty="0" smtClean="0">
              <a:solidFill>
                <a:srgbClr val="FFFF00"/>
              </a:solidFill>
            </a:endParaRPr>
          </a:p>
          <a:p>
            <a:pPr algn="ctr"/>
            <a:r>
              <a:rPr lang="en-US" sz="2400" dirty="0" smtClean="0">
                <a:solidFill>
                  <a:srgbClr val="FFFF00"/>
                </a:solidFill>
              </a:rPr>
              <a:t>Religious </a:t>
            </a:r>
            <a:r>
              <a:rPr lang="en-US" sz="2400" dirty="0">
                <a:solidFill>
                  <a:srgbClr val="FFFF00"/>
                </a:solidFill>
              </a:rPr>
              <a:t>cave paintings display evidence of early Christianity. </a:t>
            </a:r>
            <a:endParaRPr lang="tr-TR" sz="2400" dirty="0" smtClean="0">
              <a:solidFill>
                <a:srgbClr val="FFFF00"/>
              </a:solidFill>
            </a:endParaRPr>
          </a:p>
          <a:p>
            <a:pPr algn="ctr"/>
            <a:r>
              <a:rPr lang="en-US" sz="2400" dirty="0" smtClean="0">
                <a:solidFill>
                  <a:srgbClr val="FFFF00"/>
                </a:solidFill>
              </a:rPr>
              <a:t>These </a:t>
            </a:r>
            <a:r>
              <a:rPr lang="en-US" sz="2400" dirty="0">
                <a:solidFill>
                  <a:srgbClr val="FFFF00"/>
                </a:solidFill>
              </a:rPr>
              <a:t>caves were also used as hiding </a:t>
            </a:r>
            <a:r>
              <a:rPr lang="en-US" sz="2400" dirty="0" smtClean="0">
                <a:solidFill>
                  <a:srgbClr val="FFFF00"/>
                </a:solidFill>
              </a:rPr>
              <a:t>places</a:t>
            </a:r>
            <a:r>
              <a:rPr lang="tr-TR" sz="2400" dirty="0" smtClean="0">
                <a:solidFill>
                  <a:srgbClr val="FFFF00"/>
                </a:solidFill>
              </a:rPr>
              <a:t> </a:t>
            </a:r>
            <a:r>
              <a:rPr lang="tr-TR" sz="2400" dirty="0" err="1" smtClean="0">
                <a:solidFill>
                  <a:srgbClr val="FFFF00"/>
                </a:solidFill>
              </a:rPr>
              <a:t>from</a:t>
            </a:r>
            <a:r>
              <a:rPr lang="tr-TR" sz="2400" dirty="0" smtClean="0">
                <a:solidFill>
                  <a:srgbClr val="FFFF00"/>
                </a:solidFill>
              </a:rPr>
              <a:t> Roman </a:t>
            </a:r>
            <a:r>
              <a:rPr lang="tr-TR" sz="2400" dirty="0" err="1" smtClean="0">
                <a:solidFill>
                  <a:srgbClr val="FFFF00"/>
                </a:solidFill>
              </a:rPr>
              <a:t>Soliders</a:t>
            </a:r>
            <a:r>
              <a:rPr lang="en-US" sz="2400" dirty="0" smtClean="0">
                <a:solidFill>
                  <a:srgbClr val="FFFF00"/>
                </a:solidFill>
              </a:rPr>
              <a:t>. </a:t>
            </a:r>
            <a:endParaRPr lang="tr-TR" sz="2400" dirty="0" smtClean="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628800"/>
            <a:ext cx="8229600" cy="5768997"/>
          </a:xfrm>
        </p:spPr>
        <p:txBody>
          <a:bodyPr/>
          <a:lstStyle/>
          <a:p>
            <a:r>
              <a:rPr lang="en-GB" dirty="0" smtClean="0"/>
              <a:t>One of the Ancient Civilizations in Anatolia was </a:t>
            </a:r>
            <a:r>
              <a:rPr lang="en-GB" b="1" dirty="0" smtClean="0"/>
              <a:t>Armenian Ki</a:t>
            </a:r>
            <a:r>
              <a:rPr lang="tr-TR" b="1" dirty="0" smtClean="0"/>
              <a:t>n</a:t>
            </a:r>
            <a:r>
              <a:rPr lang="en-GB" b="1" dirty="0" err="1" smtClean="0"/>
              <a:t>gdom</a:t>
            </a:r>
            <a:r>
              <a:rPr lang="en-GB" b="1" dirty="0" smtClean="0"/>
              <a:t> of Cilicia</a:t>
            </a:r>
            <a:r>
              <a:rPr lang="en-GB" dirty="0" smtClean="0"/>
              <a:t>. </a:t>
            </a:r>
            <a:endParaRPr lang="tr-TR" dirty="0" smtClean="0"/>
          </a:p>
          <a:p>
            <a:r>
              <a:rPr lang="en-GB" b="1" dirty="0" smtClean="0">
                <a:solidFill>
                  <a:srgbClr val="FF0000"/>
                </a:solidFill>
              </a:rPr>
              <a:t>This is the first Christian state in the world (AD. 301). </a:t>
            </a:r>
          </a:p>
          <a:p>
            <a:r>
              <a:rPr lang="en-GB" dirty="0" smtClean="0"/>
              <a:t>Byzantine embraced Christianity in 380.</a:t>
            </a:r>
          </a:p>
          <a:p>
            <a:r>
              <a:rPr lang="en-GB" dirty="0" smtClean="0"/>
              <a:t>Till 1071, in today’s Turkey country majority was Christian.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Today</a:t>
            </a:r>
            <a:r>
              <a:rPr lang="tr-TR" dirty="0" smtClean="0"/>
              <a:t>…</a:t>
            </a:r>
            <a:endParaRPr lang="tr-TR" dirty="0"/>
          </a:p>
        </p:txBody>
      </p:sp>
      <p:sp>
        <p:nvSpPr>
          <p:cNvPr id="3" name="İçerik Yer Tutucusu 2"/>
          <p:cNvSpPr>
            <a:spLocks noGrp="1"/>
          </p:cNvSpPr>
          <p:nvPr>
            <p:ph idx="1"/>
          </p:nvPr>
        </p:nvSpPr>
        <p:spPr/>
        <p:txBody>
          <a:bodyPr/>
          <a:lstStyle/>
          <a:p>
            <a:r>
              <a:rPr lang="en-US" dirty="0" smtClean="0"/>
              <a:t>In </a:t>
            </a:r>
            <a:r>
              <a:rPr lang="en-US" dirty="0"/>
              <a:t>modern times the percentage of Christians in Turkey has declined </a:t>
            </a:r>
            <a:endParaRPr lang="tr-TR" dirty="0" smtClean="0"/>
          </a:p>
          <a:p>
            <a:pPr>
              <a:buNone/>
            </a:pPr>
            <a:r>
              <a:rPr lang="en-US" dirty="0" smtClean="0"/>
              <a:t>from </a:t>
            </a:r>
            <a:r>
              <a:rPr lang="en-US" b="1" dirty="0" smtClean="0"/>
              <a:t>20</a:t>
            </a:r>
            <a:r>
              <a:rPr lang="tr-TR" b="1" dirty="0" smtClean="0"/>
              <a:t> </a:t>
            </a:r>
            <a:r>
              <a:rPr lang="en-US" b="1" dirty="0" smtClean="0"/>
              <a:t>–</a:t>
            </a:r>
            <a:r>
              <a:rPr lang="tr-TR" b="1" dirty="0" smtClean="0"/>
              <a:t> </a:t>
            </a:r>
            <a:r>
              <a:rPr lang="en-US" b="1" dirty="0" smtClean="0"/>
              <a:t>25 </a:t>
            </a:r>
            <a:r>
              <a:rPr lang="en-US" b="1" dirty="0"/>
              <a:t>percent </a:t>
            </a:r>
            <a:r>
              <a:rPr lang="en-US" dirty="0"/>
              <a:t>in 1914 </a:t>
            </a:r>
            <a:endParaRPr lang="tr-TR" dirty="0" smtClean="0"/>
          </a:p>
          <a:p>
            <a:pPr>
              <a:buNone/>
            </a:pPr>
            <a:r>
              <a:rPr lang="en-US" dirty="0" smtClean="0"/>
              <a:t>to </a:t>
            </a:r>
            <a:r>
              <a:rPr lang="en-US" b="1" dirty="0" smtClean="0"/>
              <a:t>3</a:t>
            </a:r>
            <a:r>
              <a:rPr lang="tr-TR" b="1" dirty="0" smtClean="0"/>
              <a:t> </a:t>
            </a:r>
            <a:r>
              <a:rPr lang="en-US" b="1" dirty="0" smtClean="0"/>
              <a:t>–</a:t>
            </a:r>
            <a:r>
              <a:rPr lang="tr-TR" b="1" dirty="0" smtClean="0"/>
              <a:t> </a:t>
            </a:r>
            <a:r>
              <a:rPr lang="en-US" b="1" dirty="0" smtClean="0"/>
              <a:t>5.5 </a:t>
            </a:r>
            <a:r>
              <a:rPr lang="en-US" b="1" dirty="0"/>
              <a:t>percent </a:t>
            </a:r>
            <a:r>
              <a:rPr lang="en-US" dirty="0"/>
              <a:t>in 1927, </a:t>
            </a:r>
            <a:endParaRPr lang="tr-TR" dirty="0" smtClean="0"/>
          </a:p>
          <a:p>
            <a:pPr>
              <a:buNone/>
            </a:pPr>
            <a:r>
              <a:rPr lang="en-US" dirty="0" smtClean="0"/>
              <a:t>to </a:t>
            </a:r>
            <a:r>
              <a:rPr lang="en-US" b="1" dirty="0" smtClean="0"/>
              <a:t>0.3</a:t>
            </a:r>
            <a:r>
              <a:rPr lang="tr-TR" b="1" dirty="0" smtClean="0"/>
              <a:t> </a:t>
            </a:r>
            <a:r>
              <a:rPr lang="en-US" b="1" dirty="0" smtClean="0"/>
              <a:t>–</a:t>
            </a:r>
            <a:r>
              <a:rPr lang="tr-TR" b="1" dirty="0" smtClean="0"/>
              <a:t> </a:t>
            </a:r>
            <a:r>
              <a:rPr lang="en-US" b="1" dirty="0" smtClean="0"/>
              <a:t>0.4</a:t>
            </a:r>
            <a:r>
              <a:rPr lang="en-US" b="1" dirty="0"/>
              <a:t>% </a:t>
            </a:r>
            <a:r>
              <a:rPr lang="tr-TR" dirty="0" smtClean="0"/>
              <a:t>in </a:t>
            </a:r>
            <a:r>
              <a:rPr lang="en-GB" dirty="0" smtClean="0">
                <a:solidFill>
                  <a:srgbClr val="FF0000"/>
                </a:solidFill>
              </a:rPr>
              <a:t>young ages of republic </a:t>
            </a:r>
            <a:r>
              <a:rPr lang="en-GB" dirty="0" smtClean="0"/>
              <a:t>and </a:t>
            </a:r>
            <a:r>
              <a:rPr lang="en-US" dirty="0" smtClean="0"/>
              <a:t>today</a:t>
            </a:r>
            <a:r>
              <a:rPr lang="en-US" dirty="0"/>
              <a:t> roughly translating </a:t>
            </a:r>
            <a:endParaRPr lang="tr-TR" dirty="0" smtClean="0"/>
          </a:p>
          <a:p>
            <a:pPr>
              <a:buNone/>
            </a:pPr>
            <a:r>
              <a:rPr lang="en-US" dirty="0" smtClean="0"/>
              <a:t>to </a:t>
            </a:r>
            <a:r>
              <a:rPr lang="tr-TR" b="1" dirty="0" smtClean="0"/>
              <a:t>90.000</a:t>
            </a:r>
            <a:r>
              <a:rPr lang="en-US" dirty="0" smtClean="0"/>
              <a:t> </a:t>
            </a:r>
            <a:r>
              <a:rPr lang="en-US" dirty="0"/>
              <a:t>devotees</a:t>
            </a:r>
            <a:r>
              <a:rPr lang="en-US" dirty="0" smtClean="0"/>
              <a:t>.</a:t>
            </a:r>
            <a:endParaRPr lang="tr-TR" dirty="0" smtClean="0"/>
          </a:p>
          <a:p>
            <a:pPr>
              <a:buNone/>
            </a:pPr>
            <a:endParaRPr lang="tr-TR" dirty="0"/>
          </a:p>
        </p:txBody>
      </p:sp>
    </p:spTree>
    <p:extLst>
      <p:ext uri="{BB962C8B-B14F-4D97-AF65-F5344CB8AC3E}">
        <p14:creationId xmlns:p14="http://schemas.microsoft.com/office/powerpoint/2010/main" val="316475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Population</a:t>
            </a:r>
            <a:endParaRPr lang="en-GB"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996689866"/>
              </p:ext>
            </p:extLst>
          </p:nvPr>
        </p:nvGraphicFramePr>
        <p:xfrm>
          <a:off x="457200" y="1774825"/>
          <a:ext cx="8229600" cy="3876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noProof="0" dirty="0" smtClean="0"/>
                        <a:t>Name of Ethnicity</a:t>
                      </a:r>
                      <a:endParaRPr lang="en-GB" noProof="0" dirty="0"/>
                    </a:p>
                  </a:txBody>
                  <a:tcPr/>
                </a:tc>
                <a:tc>
                  <a:txBody>
                    <a:bodyPr/>
                    <a:lstStyle/>
                    <a:p>
                      <a:r>
                        <a:rPr lang="tr-TR" dirty="0" err="1" smtClean="0"/>
                        <a:t>Population</a:t>
                      </a:r>
                      <a:endParaRPr lang="en-GB" dirty="0"/>
                    </a:p>
                  </a:txBody>
                  <a:tcPr/>
                </a:tc>
              </a:tr>
              <a:tr h="370840">
                <a:tc>
                  <a:txBody>
                    <a:bodyPr/>
                    <a:lstStyle/>
                    <a:p>
                      <a:r>
                        <a:rPr lang="en-GB" noProof="0" smtClean="0"/>
                        <a:t>Greek</a:t>
                      </a:r>
                      <a:r>
                        <a:rPr lang="en-GB" baseline="0" noProof="0" smtClean="0"/>
                        <a:t> Orthodox</a:t>
                      </a:r>
                      <a:endParaRPr lang="en-GB" noProof="0"/>
                    </a:p>
                  </a:txBody>
                  <a:tcPr/>
                </a:tc>
                <a:tc>
                  <a:txBody>
                    <a:bodyPr/>
                    <a:lstStyle/>
                    <a:p>
                      <a:r>
                        <a:rPr lang="tr-TR" dirty="0" smtClean="0"/>
                        <a:t>3.000</a:t>
                      </a:r>
                      <a:endParaRPr lang="en-GB" dirty="0"/>
                    </a:p>
                  </a:txBody>
                  <a:tcPr/>
                </a:tc>
              </a:tr>
              <a:tr h="370840">
                <a:tc>
                  <a:txBody>
                    <a:bodyPr/>
                    <a:lstStyle/>
                    <a:p>
                      <a:r>
                        <a:rPr lang="en-GB" noProof="0" dirty="0" smtClean="0"/>
                        <a:t>Armenians</a:t>
                      </a:r>
                      <a:r>
                        <a:rPr lang="tr-TR" noProof="0" dirty="0" smtClean="0"/>
                        <a:t> </a:t>
                      </a:r>
                    </a:p>
                    <a:p>
                      <a:r>
                        <a:rPr lang="tr-TR" noProof="0" dirty="0" smtClean="0"/>
                        <a:t>(</a:t>
                      </a:r>
                      <a:r>
                        <a:rPr lang="tr-TR" noProof="0" dirty="0" err="1" smtClean="0"/>
                        <a:t>Armenian</a:t>
                      </a:r>
                      <a:r>
                        <a:rPr lang="tr-TR" baseline="0" noProof="0" dirty="0" smtClean="0"/>
                        <a:t> </a:t>
                      </a:r>
                      <a:r>
                        <a:rPr lang="tr-TR" baseline="0" noProof="0" dirty="0" err="1" smtClean="0"/>
                        <a:t>Apostolic</a:t>
                      </a:r>
                      <a:r>
                        <a:rPr lang="tr-TR" baseline="0" noProof="0" dirty="0" smtClean="0"/>
                        <a:t> </a:t>
                      </a:r>
                      <a:r>
                        <a:rPr lang="tr-TR" baseline="0" noProof="0" dirty="0" err="1" smtClean="0"/>
                        <a:t>Church</a:t>
                      </a:r>
                      <a:r>
                        <a:rPr lang="tr-TR" baseline="0" noProof="0" dirty="0" smtClean="0"/>
                        <a:t> </a:t>
                      </a:r>
                      <a:r>
                        <a:rPr lang="tr-TR" baseline="0" noProof="0" dirty="0" err="1" smtClean="0"/>
                        <a:t>members</a:t>
                      </a:r>
                      <a:r>
                        <a:rPr lang="tr-TR" noProof="0" dirty="0" smtClean="0"/>
                        <a:t>)</a:t>
                      </a:r>
                      <a:endParaRPr lang="en-GB" noProof="0" dirty="0"/>
                    </a:p>
                  </a:txBody>
                  <a:tcPr/>
                </a:tc>
                <a:tc>
                  <a:txBody>
                    <a:bodyPr/>
                    <a:lstStyle/>
                    <a:p>
                      <a:r>
                        <a:rPr lang="tr-TR" dirty="0" smtClean="0"/>
                        <a:t>65.000</a:t>
                      </a:r>
                      <a:endParaRPr lang="en-GB" dirty="0"/>
                    </a:p>
                  </a:txBody>
                  <a:tcPr/>
                </a:tc>
              </a:tr>
              <a:tr h="370840">
                <a:tc>
                  <a:txBody>
                    <a:bodyPr/>
                    <a:lstStyle/>
                    <a:p>
                      <a:r>
                        <a:rPr lang="en-GB" noProof="0" dirty="0" smtClean="0"/>
                        <a:t>Syrian</a:t>
                      </a:r>
                      <a:r>
                        <a:rPr lang="tr-TR" noProof="0" dirty="0" smtClean="0"/>
                        <a:t> </a:t>
                      </a:r>
                    </a:p>
                    <a:p>
                      <a:r>
                        <a:rPr lang="tr-TR" noProof="0" dirty="0" smtClean="0"/>
                        <a:t>(</a:t>
                      </a:r>
                      <a:r>
                        <a:rPr kumimoji="0" lang="en-GB" b="0" i="0" kern="1200" dirty="0" err="1" smtClean="0">
                          <a:solidFill>
                            <a:schemeClr val="dk1"/>
                          </a:solidFill>
                          <a:effectLst/>
                          <a:latin typeface="+mn-lt"/>
                          <a:ea typeface="+mn-ea"/>
                          <a:cs typeface="+mn-cs"/>
                        </a:rPr>
                        <a:t>Syriac</a:t>
                      </a:r>
                      <a:r>
                        <a:rPr kumimoji="0" lang="en-GB" b="0" i="0" kern="1200" dirty="0" smtClean="0">
                          <a:solidFill>
                            <a:schemeClr val="dk1"/>
                          </a:solidFill>
                          <a:effectLst/>
                          <a:latin typeface="+mn-lt"/>
                          <a:ea typeface="+mn-ea"/>
                          <a:cs typeface="+mn-cs"/>
                        </a:rPr>
                        <a:t> Orthodox Church</a:t>
                      </a:r>
                      <a:r>
                        <a:rPr kumimoji="0" lang="tr-TR" b="0" i="0" kern="1200" dirty="0" smtClean="0">
                          <a:solidFill>
                            <a:schemeClr val="dk1"/>
                          </a:solidFill>
                          <a:effectLst/>
                          <a:latin typeface="+mn-lt"/>
                          <a:ea typeface="+mn-ea"/>
                          <a:cs typeface="+mn-cs"/>
                        </a:rPr>
                        <a:t> </a:t>
                      </a:r>
                      <a:r>
                        <a:rPr kumimoji="0" lang="tr-TR" b="0" i="0" kern="1200" dirty="0" err="1" smtClean="0">
                          <a:solidFill>
                            <a:schemeClr val="dk1"/>
                          </a:solidFill>
                          <a:effectLst/>
                          <a:latin typeface="+mn-lt"/>
                          <a:ea typeface="+mn-ea"/>
                          <a:cs typeface="+mn-cs"/>
                        </a:rPr>
                        <a:t>members</a:t>
                      </a:r>
                      <a:r>
                        <a:rPr lang="tr-TR" noProof="0" dirty="0" smtClean="0"/>
                        <a:t>)</a:t>
                      </a:r>
                      <a:endParaRPr lang="en-GB" noProof="0" dirty="0"/>
                    </a:p>
                  </a:txBody>
                  <a:tcPr/>
                </a:tc>
                <a:tc>
                  <a:txBody>
                    <a:bodyPr/>
                    <a:lstStyle/>
                    <a:p>
                      <a:r>
                        <a:rPr lang="tr-TR" dirty="0" smtClean="0"/>
                        <a:t>15.000</a:t>
                      </a:r>
                      <a:endParaRPr lang="en-GB" dirty="0"/>
                    </a:p>
                  </a:txBody>
                  <a:tcPr/>
                </a:tc>
              </a:tr>
              <a:tr h="370840">
                <a:tc>
                  <a:txBody>
                    <a:bodyPr/>
                    <a:lstStyle/>
                    <a:p>
                      <a:r>
                        <a:rPr lang="en-GB" noProof="0" dirty="0" err="1" smtClean="0"/>
                        <a:t>Caldian</a:t>
                      </a:r>
                      <a:endParaRPr lang="en-GB" noProof="0" dirty="0"/>
                    </a:p>
                  </a:txBody>
                  <a:tcPr/>
                </a:tc>
                <a:tc>
                  <a:txBody>
                    <a:bodyPr/>
                    <a:lstStyle/>
                    <a:p>
                      <a:r>
                        <a:rPr lang="tr-TR" dirty="0" smtClean="0"/>
                        <a:t>3.000</a:t>
                      </a:r>
                      <a:endParaRPr lang="en-GB" dirty="0"/>
                    </a:p>
                  </a:txBody>
                  <a:tcPr/>
                </a:tc>
              </a:tr>
              <a:tr h="370840">
                <a:tc>
                  <a:txBody>
                    <a:bodyPr/>
                    <a:lstStyle/>
                    <a:p>
                      <a:r>
                        <a:rPr lang="en-GB" noProof="0" dirty="0" smtClean="0"/>
                        <a:t>Other</a:t>
                      </a:r>
                      <a:r>
                        <a:rPr lang="tr-TR" baseline="0" noProof="0" dirty="0" smtClean="0"/>
                        <a:t> </a:t>
                      </a:r>
                      <a:r>
                        <a:rPr lang="tr-TR" baseline="0" noProof="0" dirty="0" err="1" smtClean="0"/>
                        <a:t>Christian</a:t>
                      </a:r>
                      <a:r>
                        <a:rPr lang="tr-TR" baseline="0" noProof="0" dirty="0" smtClean="0"/>
                        <a:t> </a:t>
                      </a:r>
                      <a:r>
                        <a:rPr lang="tr-TR" baseline="0" noProof="0" dirty="0" err="1" smtClean="0"/>
                        <a:t>Groups</a:t>
                      </a:r>
                      <a:endParaRPr lang="en-GB" noProof="0" dirty="0"/>
                    </a:p>
                  </a:txBody>
                  <a:tcPr/>
                </a:tc>
                <a:tc>
                  <a:txBody>
                    <a:bodyPr/>
                    <a:lstStyle/>
                    <a:p>
                      <a:r>
                        <a:rPr lang="tr-TR" dirty="0" smtClean="0"/>
                        <a:t>4.000</a:t>
                      </a:r>
                      <a:endParaRPr lang="en-GB" dirty="0"/>
                    </a:p>
                  </a:txBody>
                  <a:tcPr/>
                </a:tc>
              </a:tr>
              <a:tr h="370840">
                <a:tc>
                  <a:txBody>
                    <a:bodyPr/>
                    <a:lstStyle/>
                    <a:p>
                      <a:r>
                        <a:rPr lang="tr-TR" b="1" dirty="0" smtClean="0"/>
                        <a:t>Total</a:t>
                      </a:r>
                      <a:endParaRPr lang="en-GB" b="1" dirty="0"/>
                    </a:p>
                  </a:txBody>
                  <a:tcPr/>
                </a:tc>
                <a:tc>
                  <a:txBody>
                    <a:bodyPr/>
                    <a:lstStyle/>
                    <a:p>
                      <a:r>
                        <a:rPr lang="tr-TR" b="1" dirty="0" smtClean="0"/>
                        <a:t>90.000</a:t>
                      </a:r>
                      <a:endParaRPr lang="en-GB" b="1" dirty="0"/>
                    </a:p>
                  </a:txBody>
                  <a:tcPr/>
                </a:tc>
              </a:tr>
              <a:tr h="370840">
                <a:tc>
                  <a:txBody>
                    <a:bodyPr/>
                    <a:lstStyle/>
                    <a:p>
                      <a:r>
                        <a:rPr lang="en-GB" b="1" noProof="0" smtClean="0">
                          <a:solidFill>
                            <a:srgbClr val="FF0000"/>
                          </a:solidFill>
                        </a:rPr>
                        <a:t>Turkey’s Population</a:t>
                      </a:r>
                      <a:endParaRPr lang="en-GB" b="1" noProof="0">
                        <a:solidFill>
                          <a:srgbClr val="FF0000"/>
                        </a:solidFill>
                      </a:endParaRPr>
                    </a:p>
                  </a:txBody>
                  <a:tcPr/>
                </a:tc>
                <a:tc>
                  <a:txBody>
                    <a:bodyPr/>
                    <a:lstStyle/>
                    <a:p>
                      <a:r>
                        <a:rPr lang="tr-TR" b="1" dirty="0" smtClean="0">
                          <a:solidFill>
                            <a:srgbClr val="FF0000"/>
                          </a:solidFill>
                        </a:rPr>
                        <a:t>84.000.000</a:t>
                      </a:r>
                      <a:endParaRPr lang="en-GB" b="1" dirty="0">
                        <a:solidFill>
                          <a:srgbClr val="FF0000"/>
                        </a:solidFill>
                      </a:endParaRPr>
                    </a:p>
                  </a:txBody>
                  <a:tcPr/>
                </a:tc>
              </a:tr>
              <a:tr h="370840">
                <a:tc>
                  <a:txBody>
                    <a:bodyPr/>
                    <a:lstStyle/>
                    <a:p>
                      <a:r>
                        <a:rPr lang="en-GB" noProof="0" dirty="0" smtClean="0">
                          <a:solidFill>
                            <a:srgbClr val="FF0000"/>
                          </a:solidFill>
                        </a:rPr>
                        <a:t>Ratio of Christians </a:t>
                      </a:r>
                      <a:endParaRPr lang="en-GB" noProof="0" dirty="0">
                        <a:solidFill>
                          <a:srgbClr val="FF0000"/>
                        </a:solidFill>
                      </a:endParaRPr>
                    </a:p>
                  </a:txBody>
                  <a:tcPr/>
                </a:tc>
                <a:tc>
                  <a:txBody>
                    <a:bodyPr/>
                    <a:lstStyle/>
                    <a:p>
                      <a:r>
                        <a:rPr lang="tr-TR" dirty="0" smtClean="0">
                          <a:solidFill>
                            <a:srgbClr val="FF0000"/>
                          </a:solidFill>
                        </a:rPr>
                        <a:t>0.10% (</a:t>
                      </a:r>
                      <a:r>
                        <a:rPr lang="tr-TR" b="1" dirty="0" smtClean="0">
                          <a:solidFill>
                            <a:srgbClr val="FF0000"/>
                          </a:solidFill>
                        </a:rPr>
                        <a:t>NOW</a:t>
                      </a:r>
                      <a:r>
                        <a:rPr lang="tr-TR" dirty="0" smtClean="0">
                          <a:solidFill>
                            <a:srgbClr val="FF0000"/>
                          </a:solidFill>
                        </a:rPr>
                        <a:t>)</a:t>
                      </a:r>
                      <a:endParaRPr lang="en-GB" dirty="0">
                        <a:solidFill>
                          <a:srgbClr val="FF0000"/>
                        </a:solidFill>
                      </a:endParaRPr>
                    </a:p>
                  </a:txBody>
                  <a:tcPr/>
                </a:tc>
              </a:tr>
            </a:tbl>
          </a:graphicData>
        </a:graphic>
      </p:graphicFrame>
      <p:sp>
        <p:nvSpPr>
          <p:cNvPr id="3" name="Metin kutusu 2"/>
          <p:cNvSpPr txBox="1"/>
          <p:nvPr/>
        </p:nvSpPr>
        <p:spPr>
          <a:xfrm>
            <a:off x="539552" y="5949280"/>
            <a:ext cx="7836569" cy="646331"/>
          </a:xfrm>
          <a:prstGeom prst="rect">
            <a:avLst/>
          </a:prstGeom>
          <a:noFill/>
        </p:spPr>
        <p:txBody>
          <a:bodyPr wrap="none" rtlCol="0">
            <a:spAutoFit/>
          </a:bodyPr>
          <a:lstStyle/>
          <a:p>
            <a:r>
              <a:rPr lang="en-US" b="1" dirty="0"/>
              <a:t>Christians have lived in Turkey for two millennia – but their future is uncertain</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Main </a:t>
            </a:r>
            <a:r>
              <a:rPr lang="en-GB" dirty="0" smtClean="0"/>
              <a:t>Reasons of </a:t>
            </a:r>
            <a:r>
              <a:rPr lang="en-GB" dirty="0" err="1" smtClean="0"/>
              <a:t>Decreas</a:t>
            </a:r>
            <a:r>
              <a:rPr lang="tr-TR" dirty="0" smtClean="0"/>
              <a:t>e</a:t>
            </a:r>
            <a:endParaRPr lang="en-GB" dirty="0"/>
          </a:p>
        </p:txBody>
      </p:sp>
      <p:sp>
        <p:nvSpPr>
          <p:cNvPr id="3" name="2 İçerik Yer Tutucusu"/>
          <p:cNvSpPr>
            <a:spLocks noGrp="1"/>
          </p:cNvSpPr>
          <p:nvPr>
            <p:ph idx="1"/>
          </p:nvPr>
        </p:nvSpPr>
        <p:spPr>
          <a:xfrm>
            <a:off x="457200" y="1600200"/>
            <a:ext cx="8229600" cy="4900634"/>
          </a:xfrm>
        </p:spPr>
        <p:txBody>
          <a:bodyPr>
            <a:normAutofit/>
          </a:bodyPr>
          <a:lstStyle/>
          <a:p>
            <a:r>
              <a:rPr lang="en-GB" dirty="0" smtClean="0"/>
              <a:t>During Ottoman Empire, Christians conscripted with the purpose of joining the janissaries and other Ottoman corps. </a:t>
            </a:r>
          </a:p>
          <a:p>
            <a:r>
              <a:rPr lang="en-GB" dirty="0" smtClean="0"/>
              <a:t>Armenian Genocide 1915-1923</a:t>
            </a:r>
            <a:endParaRPr lang="en-GB" sz="2400" dirty="0" smtClean="0"/>
          </a:p>
          <a:p>
            <a:r>
              <a:rPr lang="en-GB" dirty="0" smtClean="0"/>
              <a:t>Population Exchange 1923</a:t>
            </a:r>
          </a:p>
          <a:p>
            <a:r>
              <a:rPr lang="en-GB" dirty="0" smtClean="0"/>
              <a:t>Capital Tax Law (1942) </a:t>
            </a:r>
          </a:p>
          <a:p>
            <a:r>
              <a:rPr lang="en-GB" dirty="0" smtClean="0"/>
              <a:t>6-7 September Events (1955) </a:t>
            </a:r>
            <a:endParaRPr lang="tr-TR" sz="2400" dirty="0"/>
          </a:p>
          <a:p>
            <a:r>
              <a:rPr lang="en-GB" dirty="0" smtClean="0"/>
              <a:t>20 </a:t>
            </a:r>
            <a:r>
              <a:rPr lang="en-GB" dirty="0" err="1" smtClean="0"/>
              <a:t>kgs</a:t>
            </a:r>
            <a:r>
              <a:rPr lang="en-GB" dirty="0" smtClean="0"/>
              <a:t>, 20 dollars (1964)</a:t>
            </a:r>
          </a:p>
          <a:p>
            <a:r>
              <a:rPr lang="en-GB" dirty="0" err="1" smtClean="0"/>
              <a:t>Etc</a:t>
            </a:r>
            <a:r>
              <a:rPr lang="en-GB" dirty="0" smtClean="0"/>
              <a:t>…</a:t>
            </a:r>
          </a:p>
          <a:p>
            <a:endParaRPr lang="tr-T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dirty="0" smtClean="0"/>
              <a:t>Ottoman Christians…</a:t>
            </a:r>
            <a:endParaRPr lang="en-GB" dirty="0"/>
          </a:p>
        </p:txBody>
      </p:sp>
      <p:sp>
        <p:nvSpPr>
          <p:cNvPr id="3" name="2 İçerik Yer Tutucusu"/>
          <p:cNvSpPr>
            <a:spLocks noGrp="1"/>
          </p:cNvSpPr>
          <p:nvPr>
            <p:ph idx="1"/>
          </p:nvPr>
        </p:nvSpPr>
        <p:spPr/>
        <p:txBody>
          <a:bodyPr>
            <a:normAutofit/>
          </a:bodyPr>
          <a:lstStyle/>
          <a:p>
            <a:pPr>
              <a:buNone/>
            </a:pPr>
            <a:r>
              <a:rPr lang="tr-TR" dirty="0" smtClean="0"/>
              <a:t>    </a:t>
            </a:r>
            <a:r>
              <a:rPr lang="en-GB" dirty="0" smtClean="0"/>
              <a:t>It is known that there are several Christian groups or nations at Ottoman Empire, the most knows are</a:t>
            </a:r>
            <a:r>
              <a:rPr lang="tr-TR" dirty="0" smtClean="0"/>
              <a:t>:</a:t>
            </a:r>
            <a:endParaRPr lang="en-GB" dirty="0" smtClean="0"/>
          </a:p>
          <a:p>
            <a:r>
              <a:rPr lang="en-GB" sz="2000" dirty="0" smtClean="0"/>
              <a:t>Greek Orthodox Christians (Patriarchate of All Greeks)</a:t>
            </a:r>
          </a:p>
          <a:p>
            <a:r>
              <a:rPr lang="en-GB" sz="2000" dirty="0" smtClean="0"/>
              <a:t>Armenian Orthodox Christians (Patriarchate of Ottoman Armenians)</a:t>
            </a:r>
          </a:p>
          <a:p>
            <a:r>
              <a:rPr lang="en-GB" sz="2000" dirty="0" smtClean="0"/>
              <a:t>Bulgarian Orthodox Christians (Patriarchate of All Bulgarians)</a:t>
            </a:r>
          </a:p>
          <a:p>
            <a:r>
              <a:rPr lang="en-GB" sz="2000" dirty="0" smtClean="0"/>
              <a:t>Latin Catholic Christians</a:t>
            </a:r>
          </a:p>
          <a:p>
            <a:r>
              <a:rPr lang="en-GB" sz="2000" dirty="0" err="1" smtClean="0"/>
              <a:t>Syriac</a:t>
            </a:r>
            <a:r>
              <a:rPr lang="en-GB" sz="2000" dirty="0" smtClean="0"/>
              <a:t> </a:t>
            </a:r>
            <a:r>
              <a:rPr lang="en-GB" sz="2000" dirty="0" err="1" smtClean="0"/>
              <a:t>Othodox</a:t>
            </a:r>
            <a:r>
              <a:rPr lang="en-GB" sz="2000" dirty="0" smtClean="0"/>
              <a:t> Christians</a:t>
            </a:r>
          </a:p>
          <a:p>
            <a:r>
              <a:rPr lang="en-GB" sz="2000" dirty="0" err="1" smtClean="0"/>
              <a:t>Caldian</a:t>
            </a:r>
            <a:r>
              <a:rPr lang="en-GB" sz="2000" dirty="0" smtClean="0"/>
              <a:t> Catholic Christians</a:t>
            </a:r>
          </a:p>
          <a:p>
            <a:r>
              <a:rPr lang="en-GB" sz="2000" dirty="0" smtClean="0"/>
              <a:t>Coptic Christians</a:t>
            </a:r>
          </a:p>
          <a:p>
            <a:r>
              <a:rPr lang="en-GB" sz="2000" dirty="0" smtClean="0"/>
              <a:t>Greek Catholic Christians</a:t>
            </a:r>
          </a:p>
          <a:p>
            <a:r>
              <a:rPr lang="en-GB" sz="2000" dirty="0" smtClean="0"/>
              <a:t>Armenian Catholic Christians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1"/>
            <a:ext cx="8229600" cy="1143008"/>
          </a:xfrm>
        </p:spPr>
        <p:txBody>
          <a:bodyPr>
            <a:normAutofit/>
          </a:bodyPr>
          <a:lstStyle/>
          <a:p>
            <a:r>
              <a:rPr lang="en-GB" dirty="0" smtClean="0">
                <a:solidFill>
                  <a:schemeClr val="bg1"/>
                </a:solidFill>
              </a:rPr>
              <a:t>Greek Orthodox Patriarch  </a:t>
            </a:r>
          </a:p>
          <a:p>
            <a:pPr>
              <a:buNone/>
            </a:pPr>
            <a:r>
              <a:rPr lang="en-GB" dirty="0" smtClean="0">
                <a:solidFill>
                  <a:schemeClr val="bg1"/>
                </a:solidFill>
              </a:rPr>
              <a:t>(Ecumenical Patriarchate of Constantinople)</a:t>
            </a:r>
          </a:p>
          <a:p>
            <a:pPr>
              <a:buNone/>
            </a:pPr>
            <a:endParaRPr lang="tr-TR" dirty="0">
              <a:solidFill>
                <a:schemeClr val="bg1"/>
              </a:solidFill>
            </a:endParaRPr>
          </a:p>
        </p:txBody>
      </p:sp>
      <p:pic>
        <p:nvPicPr>
          <p:cNvPr id="4" name="3 Resim" descr="aya_yorgi_fener_rum_ortodoks_patrikhanesi_kilisesi_h114_9eaa1.jpg"/>
          <p:cNvPicPr>
            <a:picLocks noChangeAspect="1"/>
          </p:cNvPicPr>
          <p:nvPr/>
        </p:nvPicPr>
        <p:blipFill>
          <a:blip r:embed="rId2"/>
          <a:stretch>
            <a:fillRect/>
          </a:stretch>
        </p:blipFill>
        <p:spPr>
          <a:xfrm>
            <a:off x="323528" y="1484784"/>
            <a:ext cx="8525207" cy="51125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um patrikhanesi.jpg"/>
          <p:cNvPicPr>
            <a:picLocks noChangeAspect="1"/>
          </p:cNvPicPr>
          <p:nvPr/>
        </p:nvPicPr>
        <p:blipFill>
          <a:blip r:embed="rId2"/>
          <a:stretch>
            <a:fillRect/>
          </a:stretch>
        </p:blipFill>
        <p:spPr>
          <a:xfrm>
            <a:off x="36904" y="1805997"/>
            <a:ext cx="9121673" cy="4214842"/>
          </a:xfrm>
          <a:prstGeom prst="rect">
            <a:avLst/>
          </a:prstGeom>
        </p:spPr>
      </p:pic>
      <p:sp>
        <p:nvSpPr>
          <p:cNvPr id="3" name="2 İçerik Yer Tutucusu"/>
          <p:cNvSpPr>
            <a:spLocks noGrp="1"/>
          </p:cNvSpPr>
          <p:nvPr>
            <p:ph idx="1"/>
          </p:nvPr>
        </p:nvSpPr>
        <p:spPr>
          <a:xfrm>
            <a:off x="428596" y="214291"/>
            <a:ext cx="8229600" cy="1143008"/>
          </a:xfrm>
        </p:spPr>
        <p:txBody>
          <a:bodyPr>
            <a:normAutofit/>
          </a:bodyPr>
          <a:lstStyle/>
          <a:p>
            <a:r>
              <a:rPr lang="en-GB" dirty="0" smtClean="0">
                <a:solidFill>
                  <a:schemeClr val="bg1"/>
                </a:solidFill>
              </a:rPr>
              <a:t>Greek Orthodox Patriarch  </a:t>
            </a:r>
          </a:p>
          <a:p>
            <a:pPr>
              <a:buNone/>
            </a:pPr>
            <a:r>
              <a:rPr lang="en-GB" dirty="0" smtClean="0">
                <a:solidFill>
                  <a:schemeClr val="bg1"/>
                </a:solidFill>
              </a:rPr>
              <a:t>(Ecumenical Patriarchate of Constantinople)</a:t>
            </a:r>
          </a:p>
          <a:p>
            <a:pPr>
              <a:buNone/>
            </a:pPr>
            <a:endParaRPr lang="tr-TR"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m ortodoks iç.jpg"/>
          <p:cNvPicPr>
            <a:picLocks noGrp="1" noChangeAspect="1"/>
          </p:cNvPicPr>
          <p:nvPr>
            <p:ph idx="1"/>
          </p:nvPr>
        </p:nvPicPr>
        <p:blipFill>
          <a:blip r:embed="rId2"/>
          <a:stretch>
            <a:fillRect/>
          </a:stretch>
        </p:blipFill>
        <p:spPr>
          <a:xfrm>
            <a:off x="-7622" y="0"/>
            <a:ext cx="9151622" cy="6858000"/>
          </a:xfrm>
        </p:spPr>
      </p:pic>
      <p:sp>
        <p:nvSpPr>
          <p:cNvPr id="3" name="2 İçerik Yer Tutucusu"/>
          <p:cNvSpPr txBox="1">
            <a:spLocks/>
          </p:cNvSpPr>
          <p:nvPr/>
        </p:nvSpPr>
        <p:spPr>
          <a:xfrm>
            <a:off x="428596" y="5805264"/>
            <a:ext cx="8229600" cy="1143008"/>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GB" dirty="0" smtClean="0">
                <a:solidFill>
                  <a:schemeClr val="bg1"/>
                </a:solidFill>
              </a:rPr>
              <a:t>Greek Orthodox Patriarch  </a:t>
            </a:r>
          </a:p>
          <a:p>
            <a:pPr algn="ctr">
              <a:buFont typeface="Wingdings 2"/>
              <a:buNone/>
            </a:pPr>
            <a:r>
              <a:rPr lang="en-GB" dirty="0" smtClean="0">
                <a:solidFill>
                  <a:schemeClr val="bg1"/>
                </a:solidFill>
              </a:rPr>
              <a:t>(Ecumenical Patriarchate of Constantinople)</a:t>
            </a:r>
          </a:p>
          <a:p>
            <a:pPr>
              <a:buFont typeface="Wingdings 2"/>
              <a:buNone/>
            </a:pPr>
            <a:endParaRPr lang="tr-T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dirty="0" smtClean="0"/>
              <a:t>History of Christianity in Turkey</a:t>
            </a:r>
            <a:endParaRPr lang="en-GB" dirty="0"/>
          </a:p>
        </p:txBody>
      </p:sp>
      <p:sp>
        <p:nvSpPr>
          <p:cNvPr id="3" name="2 İçerik Yer Tutucusu"/>
          <p:cNvSpPr>
            <a:spLocks noGrp="1"/>
          </p:cNvSpPr>
          <p:nvPr>
            <p:ph idx="1"/>
          </p:nvPr>
        </p:nvSpPr>
        <p:spPr/>
        <p:txBody>
          <a:bodyPr/>
          <a:lstStyle/>
          <a:p>
            <a:r>
              <a:rPr lang="en-GB" dirty="0" smtClean="0"/>
              <a:t>Although, today Turkey acts like almost an Islamic Republic, it is a twist of fate that you can see the first Christian architectural objects in Turkey. </a:t>
            </a:r>
          </a:p>
          <a:p>
            <a:r>
              <a:rPr lang="en-US" b="1" dirty="0" smtClean="0"/>
              <a:t>Christianity in Turkey</a:t>
            </a:r>
            <a:r>
              <a:rPr lang="en-US" dirty="0" smtClean="0"/>
              <a:t> has had a long history dating back to the </a:t>
            </a:r>
            <a:r>
              <a:rPr lang="en-US" sz="3600" b="1" dirty="0" smtClean="0">
                <a:solidFill>
                  <a:srgbClr val="FF0000"/>
                </a:solidFill>
              </a:rPr>
              <a:t>1</a:t>
            </a:r>
            <a:r>
              <a:rPr lang="tr-TR" b="1" dirty="0" smtClean="0">
                <a:solidFill>
                  <a:srgbClr val="FF0000"/>
                </a:solidFill>
              </a:rPr>
              <a:t> </a:t>
            </a:r>
            <a:r>
              <a:rPr lang="en-US" b="1" dirty="0" err="1" smtClean="0">
                <a:solidFill>
                  <a:srgbClr val="FF0000"/>
                </a:solidFill>
              </a:rPr>
              <a:t>st</a:t>
            </a:r>
            <a:r>
              <a:rPr lang="tr-TR" b="1" dirty="0">
                <a:solidFill>
                  <a:srgbClr val="FF0000"/>
                </a:solidFill>
              </a:rPr>
              <a:t> </a:t>
            </a:r>
            <a:r>
              <a:rPr lang="en-US" b="1" dirty="0" smtClean="0">
                <a:solidFill>
                  <a:srgbClr val="FF0000"/>
                </a:solidFill>
              </a:rPr>
              <a:t>century AD</a:t>
            </a:r>
            <a:r>
              <a:rPr lang="en-US" dirty="0" smtClean="0"/>
              <a:t>.</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5911873"/>
          </a:xfrm>
        </p:spPr>
        <p:txBody>
          <a:bodyPr/>
          <a:lstStyle/>
          <a:p>
            <a:r>
              <a:rPr lang="en-GB" dirty="0" smtClean="0">
                <a:solidFill>
                  <a:schemeClr val="bg1"/>
                </a:solidFill>
              </a:rPr>
              <a:t>Armenian Patriarchate of Constantinople</a:t>
            </a:r>
            <a:endParaRPr lang="en-GB" dirty="0">
              <a:solidFill>
                <a:schemeClr val="bg1"/>
              </a:solidFill>
            </a:endParaRPr>
          </a:p>
        </p:txBody>
      </p:sp>
      <p:pic>
        <p:nvPicPr>
          <p:cNvPr id="5" name="4 Resim" descr="patrikhene-hayotz.jpg"/>
          <p:cNvPicPr>
            <a:picLocks noChangeAspect="1"/>
          </p:cNvPicPr>
          <p:nvPr/>
        </p:nvPicPr>
        <p:blipFill>
          <a:blip r:embed="rId2"/>
          <a:stretch>
            <a:fillRect/>
          </a:stretch>
        </p:blipFill>
        <p:spPr>
          <a:xfrm>
            <a:off x="120821" y="1722507"/>
            <a:ext cx="8915400" cy="4267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stanbul-ermeni-patrikhanesi-3.jpg"/>
          <p:cNvPicPr>
            <a:picLocks noChangeAspect="1"/>
          </p:cNvPicPr>
          <p:nvPr/>
        </p:nvPicPr>
        <p:blipFill>
          <a:blip r:embed="rId2"/>
          <a:stretch>
            <a:fillRect/>
          </a:stretch>
        </p:blipFill>
        <p:spPr>
          <a:xfrm>
            <a:off x="0" y="0"/>
            <a:ext cx="9144000" cy="6861976"/>
          </a:xfrm>
          <a:prstGeom prst="rect">
            <a:avLst/>
          </a:prstGeom>
        </p:spPr>
      </p:pic>
      <p:sp>
        <p:nvSpPr>
          <p:cNvPr id="3" name="2 İçerik Yer Tutucusu"/>
          <p:cNvSpPr>
            <a:spLocks noGrp="1"/>
          </p:cNvSpPr>
          <p:nvPr>
            <p:ph idx="1"/>
          </p:nvPr>
        </p:nvSpPr>
        <p:spPr>
          <a:xfrm>
            <a:off x="611560" y="6165304"/>
            <a:ext cx="8229600" cy="5911873"/>
          </a:xfrm>
        </p:spPr>
        <p:txBody>
          <a:bodyPr/>
          <a:lstStyle/>
          <a:p>
            <a:pPr marL="118872" indent="0">
              <a:buNone/>
            </a:pPr>
            <a:r>
              <a:rPr lang="en-GB" dirty="0" smtClean="0">
                <a:solidFill>
                  <a:schemeClr val="bg1"/>
                </a:solidFill>
              </a:rPr>
              <a:t>Armenian Patriarchate of Constantinople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7"/>
            <a:ext cx="8229600" cy="1071570"/>
          </a:xfrm>
        </p:spPr>
        <p:txBody>
          <a:bodyPr>
            <a:normAutofit lnSpcReduction="10000"/>
          </a:bodyPr>
          <a:lstStyle/>
          <a:p>
            <a:r>
              <a:rPr lang="en-GB" dirty="0" smtClean="0">
                <a:solidFill>
                  <a:schemeClr val="bg1"/>
                </a:solidFill>
              </a:rPr>
              <a:t>A rebuilt in 2011 (Just next to Patriarchate church, a small chapel </a:t>
            </a:r>
            <a:r>
              <a:rPr lang="en-GB" dirty="0" err="1" smtClean="0">
                <a:solidFill>
                  <a:schemeClr val="bg1"/>
                </a:solidFill>
              </a:rPr>
              <a:t>Vortvotz</a:t>
            </a:r>
            <a:r>
              <a:rPr lang="en-GB" dirty="0" smtClean="0">
                <a:solidFill>
                  <a:schemeClr val="bg1"/>
                </a:solidFill>
              </a:rPr>
              <a:t> </a:t>
            </a:r>
            <a:r>
              <a:rPr lang="en-GB" dirty="0" err="1" smtClean="0">
                <a:solidFill>
                  <a:schemeClr val="bg1"/>
                </a:solidFill>
              </a:rPr>
              <a:t>Vorodman</a:t>
            </a:r>
            <a:r>
              <a:rPr lang="en-GB" dirty="0" smtClean="0">
                <a:solidFill>
                  <a:schemeClr val="bg1"/>
                </a:solidFill>
              </a:rPr>
              <a:t>)</a:t>
            </a:r>
            <a:endParaRPr lang="en-GB" dirty="0">
              <a:solidFill>
                <a:schemeClr val="bg1"/>
              </a:solidFill>
            </a:endParaRPr>
          </a:p>
        </p:txBody>
      </p:sp>
      <p:pic>
        <p:nvPicPr>
          <p:cNvPr id="4" name="3 Resim" descr="vorodman.jpg"/>
          <p:cNvPicPr>
            <a:picLocks noChangeAspect="1"/>
          </p:cNvPicPr>
          <p:nvPr/>
        </p:nvPicPr>
        <p:blipFill>
          <a:blip r:embed="rId2"/>
          <a:stretch>
            <a:fillRect/>
          </a:stretch>
        </p:blipFill>
        <p:spPr>
          <a:xfrm>
            <a:off x="539552" y="1453709"/>
            <a:ext cx="7992888" cy="537022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vorodman-önce.jpg"/>
          <p:cNvPicPr>
            <a:picLocks noChangeAspect="1"/>
          </p:cNvPicPr>
          <p:nvPr/>
        </p:nvPicPr>
        <p:blipFill>
          <a:blip r:embed="rId2"/>
          <a:stretch>
            <a:fillRect/>
          </a:stretch>
        </p:blipFill>
        <p:spPr>
          <a:xfrm>
            <a:off x="179512" y="1628800"/>
            <a:ext cx="5707740" cy="4698640"/>
          </a:xfrm>
          <a:prstGeom prst="rect">
            <a:avLst/>
          </a:prstGeom>
        </p:spPr>
      </p:pic>
      <p:sp>
        <p:nvSpPr>
          <p:cNvPr id="5" name="4 Metin kutusu"/>
          <p:cNvSpPr txBox="1"/>
          <p:nvPr/>
        </p:nvSpPr>
        <p:spPr>
          <a:xfrm>
            <a:off x="5357818" y="1142984"/>
            <a:ext cx="3143272" cy="369332"/>
          </a:xfrm>
          <a:prstGeom prst="rect">
            <a:avLst/>
          </a:prstGeom>
          <a:noFill/>
        </p:spPr>
        <p:txBody>
          <a:bodyPr wrap="square" rtlCol="0">
            <a:spAutoFit/>
          </a:bodyPr>
          <a:lstStyle/>
          <a:p>
            <a:r>
              <a:rPr lang="tr-TR" dirty="0" err="1" smtClean="0"/>
              <a:t>During</a:t>
            </a:r>
            <a:r>
              <a:rPr lang="tr-TR" dirty="0" smtClean="0"/>
              <a:t> </a:t>
            </a:r>
            <a:r>
              <a:rPr lang="tr-TR" dirty="0" err="1" smtClean="0"/>
              <a:t>renovation</a:t>
            </a:r>
            <a:endParaRPr lang="tr-TR" dirty="0"/>
          </a:p>
        </p:txBody>
      </p:sp>
      <p:pic>
        <p:nvPicPr>
          <p:cNvPr id="6" name="5 Resim" descr="vorodman-mimar.jpg"/>
          <p:cNvPicPr>
            <a:picLocks noChangeAspect="1"/>
          </p:cNvPicPr>
          <p:nvPr/>
        </p:nvPicPr>
        <p:blipFill>
          <a:blip r:embed="rId3"/>
          <a:stretch>
            <a:fillRect/>
          </a:stretch>
        </p:blipFill>
        <p:spPr>
          <a:xfrm>
            <a:off x="6084168" y="1628800"/>
            <a:ext cx="2828939" cy="4698640"/>
          </a:xfrm>
          <a:prstGeom prst="rect">
            <a:avLst/>
          </a:prstGeom>
        </p:spPr>
      </p:pic>
      <p:sp>
        <p:nvSpPr>
          <p:cNvPr id="7" name="6 Metin kutusu"/>
          <p:cNvSpPr txBox="1"/>
          <p:nvPr/>
        </p:nvSpPr>
        <p:spPr>
          <a:xfrm>
            <a:off x="4427984" y="6453336"/>
            <a:ext cx="4572032" cy="369332"/>
          </a:xfrm>
          <a:prstGeom prst="rect">
            <a:avLst/>
          </a:prstGeom>
          <a:noFill/>
        </p:spPr>
        <p:txBody>
          <a:bodyPr wrap="square" rtlCol="0">
            <a:spAutoFit/>
          </a:bodyPr>
          <a:lstStyle/>
          <a:p>
            <a:r>
              <a:rPr lang="tr-TR" b="1" dirty="0" err="1" smtClean="0"/>
              <a:t>Architect</a:t>
            </a:r>
            <a:r>
              <a:rPr lang="tr-TR" b="1" dirty="0" smtClean="0"/>
              <a:t> of </a:t>
            </a:r>
            <a:r>
              <a:rPr lang="tr-TR" b="1" dirty="0" err="1" smtClean="0"/>
              <a:t>Renovation</a:t>
            </a:r>
            <a:r>
              <a:rPr lang="tr-TR" b="1" dirty="0" smtClean="0"/>
              <a:t>: </a:t>
            </a:r>
            <a:r>
              <a:rPr lang="tr-TR" b="1" dirty="0" err="1" smtClean="0"/>
              <a:t>Kevork</a:t>
            </a:r>
            <a:r>
              <a:rPr lang="tr-TR" b="1" dirty="0" smtClean="0"/>
              <a:t> </a:t>
            </a:r>
            <a:r>
              <a:rPr lang="tr-TR" b="1" dirty="0" err="1" smtClean="0"/>
              <a:t>Ozkaragoz</a:t>
            </a:r>
            <a:endParaRPr lang="tr-T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40312"/>
            <a:ext cx="8964488" cy="1036712"/>
          </a:xfrm>
        </p:spPr>
        <p:txBody>
          <a:bodyPr>
            <a:normAutofit fontScale="70000" lnSpcReduction="20000"/>
          </a:bodyPr>
          <a:lstStyle/>
          <a:p>
            <a:r>
              <a:rPr lang="en-GB" dirty="0" smtClean="0">
                <a:solidFill>
                  <a:schemeClr val="bg1"/>
                </a:solidFill>
              </a:rPr>
              <a:t>Bulgarian St Stephen Church, also known as the Bulgarian Iron Church, is a Bulgarian Orthodox church in Istanbul, Turkey. </a:t>
            </a:r>
            <a:endParaRPr lang="tr-TR" dirty="0" smtClean="0">
              <a:solidFill>
                <a:schemeClr val="bg1"/>
              </a:solidFill>
            </a:endParaRPr>
          </a:p>
          <a:p>
            <a:r>
              <a:rPr lang="en-GB" dirty="0" smtClean="0">
                <a:solidFill>
                  <a:schemeClr val="bg1"/>
                </a:solidFill>
              </a:rPr>
              <a:t>The church belongs to the Bulgarian minority in the city.</a:t>
            </a:r>
            <a:endParaRPr lang="en-GB" dirty="0">
              <a:solidFill>
                <a:schemeClr val="bg1"/>
              </a:solidFill>
            </a:endParaRPr>
          </a:p>
        </p:txBody>
      </p:sp>
      <p:pic>
        <p:nvPicPr>
          <p:cNvPr id="1026" name="Picture 2" descr="C:\Users\okan_\Desktop\Iron Chur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33496"/>
            <a:ext cx="7416824" cy="543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41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556792"/>
            <a:ext cx="8229600" cy="4713387"/>
          </a:xfrm>
        </p:spPr>
        <p:txBody>
          <a:bodyPr>
            <a:normAutofit fontScale="92500" lnSpcReduction="10000"/>
          </a:bodyPr>
          <a:lstStyle/>
          <a:p>
            <a:r>
              <a:rPr lang="en-GB" dirty="0" smtClean="0"/>
              <a:t>This church has an interesting history. In 1893 </a:t>
            </a:r>
            <a:r>
              <a:rPr lang="en-GB" dirty="0" err="1" smtClean="0"/>
              <a:t>Bulgar</a:t>
            </a:r>
            <a:r>
              <a:rPr lang="en-GB" dirty="0" smtClean="0"/>
              <a:t> community in Istanbul requested to build a church from Sultan. Sultan did not want a new church in Istanbul however he did not say “</a:t>
            </a:r>
            <a:r>
              <a:rPr lang="en-GB" b="1" dirty="0" smtClean="0"/>
              <a:t>no</a:t>
            </a:r>
            <a:r>
              <a:rPr lang="en-GB" dirty="0" smtClean="0"/>
              <a:t>” directly. He had just ordered that, if they could built a church </a:t>
            </a:r>
            <a:r>
              <a:rPr lang="en-GB" b="1" dirty="0" smtClean="0">
                <a:solidFill>
                  <a:srgbClr val="FF0000"/>
                </a:solidFill>
              </a:rPr>
              <a:t>in one day</a:t>
            </a:r>
            <a:r>
              <a:rPr lang="en-GB" dirty="0" smtClean="0"/>
              <a:t>, than they could have it. </a:t>
            </a:r>
          </a:p>
          <a:p>
            <a:r>
              <a:rPr lang="en-GB" dirty="0" smtClean="0"/>
              <a:t>According to this order, </a:t>
            </a:r>
            <a:r>
              <a:rPr lang="en-GB" b="1" dirty="0" smtClean="0"/>
              <a:t>church</a:t>
            </a:r>
            <a:r>
              <a:rPr lang="tr-TR" b="1" dirty="0" smtClean="0"/>
              <a:t> </a:t>
            </a:r>
            <a:r>
              <a:rPr lang="en-GB" b="1" dirty="0" smtClean="0"/>
              <a:t>pieces had been built in Vienna by iron</a:t>
            </a:r>
            <a:r>
              <a:rPr lang="en-GB" dirty="0" smtClean="0"/>
              <a:t>, and transported to Istanbul (1</a:t>
            </a:r>
            <a:r>
              <a:rPr lang="tr-TR" dirty="0" smtClean="0"/>
              <a:t>89</a:t>
            </a:r>
            <a:r>
              <a:rPr lang="en-GB" dirty="0" smtClean="0"/>
              <a:t>6). In short, they installed the church in one day in Istanbul.</a:t>
            </a:r>
          </a:p>
        </p:txBody>
      </p:sp>
      <p:sp>
        <p:nvSpPr>
          <p:cNvPr id="2" name="Metin kutusu 1"/>
          <p:cNvSpPr txBox="1"/>
          <p:nvPr/>
        </p:nvSpPr>
        <p:spPr>
          <a:xfrm>
            <a:off x="467544" y="389317"/>
            <a:ext cx="5748177" cy="646331"/>
          </a:xfrm>
          <a:prstGeom prst="rect">
            <a:avLst/>
          </a:prstGeom>
          <a:noFill/>
        </p:spPr>
        <p:txBody>
          <a:bodyPr wrap="none" rtlCol="0">
            <a:spAutoFit/>
          </a:bodyPr>
          <a:lstStyle/>
          <a:p>
            <a:r>
              <a:rPr lang="en-GB" sz="3600" dirty="0">
                <a:solidFill>
                  <a:schemeClr val="bg1"/>
                </a:solidFill>
              </a:rPr>
              <a:t>Bulgarian </a:t>
            </a:r>
            <a:r>
              <a:rPr lang="en-GB" sz="3600" dirty="0" smtClean="0">
                <a:solidFill>
                  <a:schemeClr val="bg1"/>
                </a:solidFill>
              </a:rPr>
              <a:t>St</a:t>
            </a:r>
            <a:r>
              <a:rPr lang="tr-TR" sz="3600" dirty="0" smtClean="0">
                <a:solidFill>
                  <a:schemeClr val="bg1"/>
                </a:solidFill>
              </a:rPr>
              <a:t>.</a:t>
            </a:r>
            <a:r>
              <a:rPr lang="en-GB" sz="3600" dirty="0" smtClean="0">
                <a:solidFill>
                  <a:schemeClr val="bg1"/>
                </a:solidFill>
              </a:rPr>
              <a:t> </a:t>
            </a:r>
            <a:r>
              <a:rPr lang="en-GB" sz="3600" dirty="0">
                <a:solidFill>
                  <a:schemeClr val="bg1"/>
                </a:solidFill>
              </a:rPr>
              <a:t>Stephen Church</a:t>
            </a:r>
            <a:endParaRPr lang="en-GB" sz="3600" dirty="0"/>
          </a:p>
        </p:txBody>
      </p:sp>
      <p:pic>
        <p:nvPicPr>
          <p:cNvPr id="4" name="Picture 2" descr="C:\Users\okan_\Desktop\Iron Chur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73945"/>
            <a:ext cx="1824979" cy="1336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Genocide</a:t>
            </a:r>
            <a:endParaRPr lang="tr-TR" dirty="0"/>
          </a:p>
        </p:txBody>
      </p:sp>
      <p:sp>
        <p:nvSpPr>
          <p:cNvPr id="3" name="İçerik Yer Tutucusu 2"/>
          <p:cNvSpPr>
            <a:spLocks noGrp="1"/>
          </p:cNvSpPr>
          <p:nvPr>
            <p:ph idx="1"/>
          </p:nvPr>
        </p:nvSpPr>
        <p:spPr/>
        <p:txBody>
          <a:bodyPr/>
          <a:lstStyle/>
          <a:p>
            <a:r>
              <a:rPr lang="en-US" dirty="0" smtClean="0"/>
              <a:t>The </a:t>
            </a:r>
            <a:r>
              <a:rPr lang="en-US" b="1" dirty="0" smtClean="0"/>
              <a:t>Armenian Genocide</a:t>
            </a:r>
            <a:r>
              <a:rPr lang="en-US" dirty="0" smtClean="0"/>
              <a:t> was the systematic mass murder and expulsion of </a:t>
            </a:r>
            <a:r>
              <a:rPr lang="en-US" b="1" dirty="0" smtClean="0">
                <a:solidFill>
                  <a:srgbClr val="FF0000"/>
                </a:solidFill>
              </a:rPr>
              <a:t>1.5 million </a:t>
            </a:r>
            <a:r>
              <a:rPr lang="en-US" dirty="0" smtClean="0"/>
              <a:t>ethnic </a:t>
            </a:r>
            <a:r>
              <a:rPr lang="en-GB" dirty="0" smtClean="0"/>
              <a:t>Armenians</a:t>
            </a:r>
            <a:r>
              <a:rPr lang="tr-TR" dirty="0" smtClean="0"/>
              <a:t> </a:t>
            </a:r>
            <a:r>
              <a:rPr lang="en-US" dirty="0" smtClean="0"/>
              <a:t>carried out in Turkey and adjoining regions by the</a:t>
            </a:r>
            <a:r>
              <a:rPr lang="tr-TR" dirty="0" smtClean="0"/>
              <a:t> </a:t>
            </a:r>
            <a:r>
              <a:rPr lang="tr-TR" dirty="0" err="1" smtClean="0"/>
              <a:t>Ottoman</a:t>
            </a:r>
            <a:r>
              <a:rPr lang="tr-TR" dirty="0" smtClean="0"/>
              <a:t> </a:t>
            </a:r>
            <a:r>
              <a:rPr lang="en-GB" dirty="0" smtClean="0"/>
              <a:t>government</a:t>
            </a:r>
            <a:r>
              <a:rPr lang="en-US" dirty="0" smtClean="0"/>
              <a:t> between 1914 and 1923</a:t>
            </a:r>
            <a:r>
              <a:rPr lang="tr-TR" dirty="0" smtClean="0"/>
              <a:t>.</a:t>
            </a:r>
          </a:p>
          <a:p>
            <a:r>
              <a:rPr lang="en-GB" dirty="0" smtClean="0"/>
              <a:t>This is a long topic, maybe a topic for another presentation. Just want to inform the reason of decrease in number of Christians.</a:t>
            </a:r>
            <a:endParaRPr lang="en-GB" dirty="0"/>
          </a:p>
        </p:txBody>
      </p:sp>
    </p:spTree>
    <p:extLst>
      <p:ext uri="{BB962C8B-B14F-4D97-AF65-F5344CB8AC3E}">
        <p14:creationId xmlns:p14="http://schemas.microsoft.com/office/powerpoint/2010/main" val="213225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genocide-photo.jpg"/>
          <p:cNvPicPr>
            <a:picLocks noChangeAspect="1"/>
          </p:cNvPicPr>
          <p:nvPr/>
        </p:nvPicPr>
        <p:blipFill>
          <a:blip r:embed="rId2"/>
          <a:stretch>
            <a:fillRect/>
          </a:stretch>
        </p:blipFill>
        <p:spPr>
          <a:xfrm>
            <a:off x="17309" y="1003253"/>
            <a:ext cx="9144000" cy="5844540"/>
          </a:xfrm>
          <a:prstGeom prst="rect">
            <a:avLst/>
          </a:prstGeom>
        </p:spPr>
      </p:pic>
      <p:sp>
        <p:nvSpPr>
          <p:cNvPr id="2" name="Metin kutusu 1"/>
          <p:cNvSpPr txBox="1"/>
          <p:nvPr/>
        </p:nvSpPr>
        <p:spPr>
          <a:xfrm>
            <a:off x="107504" y="126260"/>
            <a:ext cx="9053805" cy="830997"/>
          </a:xfrm>
          <a:prstGeom prst="rect">
            <a:avLst/>
          </a:prstGeom>
          <a:noFill/>
        </p:spPr>
        <p:txBody>
          <a:bodyPr wrap="square" rtlCol="0">
            <a:spAutoFit/>
          </a:bodyPr>
          <a:lstStyle/>
          <a:p>
            <a:pPr algn="ctr"/>
            <a:r>
              <a:rPr lang="en-GB" sz="2400" dirty="0">
                <a:solidFill>
                  <a:schemeClr val="bg1"/>
                </a:solidFill>
              </a:rPr>
              <a:t>Armenians</a:t>
            </a:r>
            <a:r>
              <a:rPr lang="tr-TR" sz="2400" dirty="0">
                <a:solidFill>
                  <a:schemeClr val="bg1"/>
                </a:solidFill>
              </a:rPr>
              <a:t> </a:t>
            </a:r>
            <a:r>
              <a:rPr lang="en-US" sz="2400" dirty="0">
                <a:solidFill>
                  <a:schemeClr val="bg1"/>
                </a:solidFill>
              </a:rPr>
              <a:t>carried out in Turkey and adjoining regions </a:t>
            </a:r>
            <a:endParaRPr lang="tr-TR" sz="2400" dirty="0" smtClean="0">
              <a:solidFill>
                <a:schemeClr val="bg1"/>
              </a:solidFill>
            </a:endParaRPr>
          </a:p>
          <a:p>
            <a:pPr algn="ctr"/>
            <a:r>
              <a:rPr lang="en-US" sz="2400" dirty="0" smtClean="0">
                <a:solidFill>
                  <a:schemeClr val="bg1"/>
                </a:solidFill>
              </a:rPr>
              <a:t>by </a:t>
            </a:r>
            <a:r>
              <a:rPr lang="en-US" sz="2400" dirty="0">
                <a:solidFill>
                  <a:schemeClr val="bg1"/>
                </a:solidFill>
              </a:rPr>
              <a:t>the</a:t>
            </a:r>
            <a:r>
              <a:rPr lang="tr-TR" sz="2400" dirty="0">
                <a:solidFill>
                  <a:schemeClr val="bg1"/>
                </a:solidFill>
              </a:rPr>
              <a:t> </a:t>
            </a:r>
            <a:r>
              <a:rPr lang="tr-TR" sz="2400" dirty="0" err="1">
                <a:solidFill>
                  <a:schemeClr val="bg1"/>
                </a:solidFill>
              </a:rPr>
              <a:t>Ottoman</a:t>
            </a:r>
            <a:r>
              <a:rPr lang="tr-TR" sz="2400" dirty="0">
                <a:solidFill>
                  <a:schemeClr val="bg1"/>
                </a:solidFill>
              </a:rPr>
              <a:t> </a:t>
            </a:r>
            <a:r>
              <a:rPr lang="en-GB" sz="2400" dirty="0">
                <a:solidFill>
                  <a:schemeClr val="bg1"/>
                </a:solidFill>
              </a:rPr>
              <a:t>government</a:t>
            </a:r>
            <a:r>
              <a:rPr lang="en-US" sz="2400" dirty="0">
                <a:solidFill>
                  <a:schemeClr val="bg1"/>
                </a:solidFill>
              </a:rPr>
              <a:t> between 1914 and 1923</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Population</a:t>
            </a:r>
            <a:r>
              <a:rPr lang="tr-TR" dirty="0" smtClean="0"/>
              <a:t> Exchange </a:t>
            </a:r>
            <a:endParaRPr lang="tr-TR" dirty="0"/>
          </a:p>
        </p:txBody>
      </p:sp>
      <p:sp>
        <p:nvSpPr>
          <p:cNvPr id="3" name="2 İçerik Yer Tutucusu"/>
          <p:cNvSpPr>
            <a:spLocks noGrp="1"/>
          </p:cNvSpPr>
          <p:nvPr>
            <p:ph idx="1"/>
          </p:nvPr>
        </p:nvSpPr>
        <p:spPr/>
        <p:txBody>
          <a:bodyPr/>
          <a:lstStyle/>
          <a:p>
            <a:r>
              <a:rPr lang="en-US" dirty="0" smtClean="0"/>
              <a:t>The 1923 population exchange between Greece and Turkey stemmed from the "Convention Concerning the Exchange of Greek and Turkish Populations" signed at Lausanne, Switzerland, on 30 January 1923, by the governments of </a:t>
            </a:r>
            <a:r>
              <a:rPr lang="en-US" b="1" dirty="0" smtClean="0"/>
              <a:t>Greece</a:t>
            </a:r>
            <a:r>
              <a:rPr lang="en-US" dirty="0" smtClean="0"/>
              <a:t> and </a:t>
            </a:r>
            <a:r>
              <a:rPr lang="en-US" b="1" dirty="0" smtClean="0"/>
              <a:t>Turkey</a:t>
            </a:r>
            <a:r>
              <a:rPr lang="en-US" dirty="0" smtClean="0"/>
              <a:t>.</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ubadele23.jpg"/>
          <p:cNvPicPr>
            <a:picLocks noChangeAspect="1"/>
          </p:cNvPicPr>
          <p:nvPr/>
        </p:nvPicPr>
        <p:blipFill>
          <a:blip r:embed="rId2"/>
          <a:stretch>
            <a:fillRect/>
          </a:stretch>
        </p:blipFill>
        <p:spPr>
          <a:xfrm>
            <a:off x="107504" y="1772816"/>
            <a:ext cx="9144000" cy="4521058"/>
          </a:xfrm>
          <a:prstGeom prst="rect">
            <a:avLst/>
          </a:prstGeom>
        </p:spPr>
      </p:pic>
      <p:sp>
        <p:nvSpPr>
          <p:cNvPr id="2" name="Metin kutusu 1"/>
          <p:cNvSpPr txBox="1"/>
          <p:nvPr/>
        </p:nvSpPr>
        <p:spPr>
          <a:xfrm>
            <a:off x="827584" y="476672"/>
            <a:ext cx="7438255" cy="584775"/>
          </a:xfrm>
          <a:prstGeom prst="rect">
            <a:avLst/>
          </a:prstGeom>
          <a:noFill/>
        </p:spPr>
        <p:txBody>
          <a:bodyPr wrap="none" rtlCol="0">
            <a:spAutoFit/>
          </a:bodyPr>
          <a:lstStyle/>
          <a:p>
            <a:r>
              <a:rPr lang="en-US" sz="3200" dirty="0">
                <a:solidFill>
                  <a:schemeClr val="bg1"/>
                </a:solidFill>
              </a:rPr>
              <a:t>Exchange of Greek and Turkish Populations</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00808"/>
            <a:ext cx="8229600" cy="5697559"/>
          </a:xfrm>
        </p:spPr>
        <p:txBody>
          <a:bodyPr/>
          <a:lstStyle/>
          <a:p>
            <a:r>
              <a:rPr lang="en-GB" dirty="0" smtClean="0"/>
              <a:t>The earliest Churches had built in west cost of Anatolia (Aegean</a:t>
            </a:r>
            <a:r>
              <a:rPr lang="tr-TR" dirty="0" smtClean="0"/>
              <a:t> </a:t>
            </a:r>
            <a:r>
              <a:rPr lang="tr-TR" dirty="0" err="1" smtClean="0"/>
              <a:t>Sea</a:t>
            </a:r>
            <a:r>
              <a:rPr lang="en-GB" dirty="0" smtClean="0"/>
              <a:t> cost). There are still some churches that you can visit as “museums” or derelict buildings. </a:t>
            </a:r>
          </a:p>
          <a:p>
            <a:r>
              <a:rPr lang="en-GB" dirty="0" smtClean="0"/>
              <a:t>The most famous one is in </a:t>
            </a:r>
            <a:r>
              <a:rPr lang="en-GB" b="1" dirty="0" err="1" smtClean="0"/>
              <a:t>Sirince</a:t>
            </a:r>
            <a:r>
              <a:rPr lang="en-GB" b="1" dirty="0" smtClean="0"/>
              <a:t> (Izmir) Church of St. John The Baptist</a:t>
            </a:r>
            <a:r>
              <a:rPr lang="en-GB" dirty="0" smtClean="0"/>
              <a:t>. </a:t>
            </a:r>
            <a:r>
              <a:rPr lang="tr-TR" dirty="0" err="1" smtClean="0">
                <a:solidFill>
                  <a:srgbClr val="FF0000"/>
                </a:solidFill>
              </a:rPr>
              <a:t>This</a:t>
            </a:r>
            <a:r>
              <a:rPr lang="tr-TR" dirty="0" smtClean="0">
                <a:solidFill>
                  <a:srgbClr val="FF0000"/>
                </a:solidFill>
              </a:rPr>
              <a:t> </a:t>
            </a:r>
            <a:r>
              <a:rPr lang="tr-TR" dirty="0" err="1" smtClean="0">
                <a:solidFill>
                  <a:srgbClr val="FF0000"/>
                </a:solidFill>
              </a:rPr>
              <a:t>church</a:t>
            </a:r>
            <a:r>
              <a:rPr lang="tr-TR" dirty="0" smtClean="0">
                <a:solidFill>
                  <a:srgbClr val="FF0000"/>
                </a:solidFill>
              </a:rPr>
              <a:t> is </a:t>
            </a:r>
            <a:r>
              <a:rPr lang="tr-TR" dirty="0" err="1" smtClean="0">
                <a:solidFill>
                  <a:srgbClr val="FF0000"/>
                </a:solidFill>
              </a:rPr>
              <a:t>accepted</a:t>
            </a:r>
            <a:r>
              <a:rPr lang="tr-TR" dirty="0" smtClean="0">
                <a:solidFill>
                  <a:srgbClr val="FF0000"/>
                </a:solidFill>
              </a:rPr>
              <a:t> </a:t>
            </a:r>
            <a:r>
              <a:rPr lang="tr-TR" dirty="0" err="1" smtClean="0">
                <a:solidFill>
                  <a:srgbClr val="FF0000"/>
                </a:solidFill>
              </a:rPr>
              <a:t>holy</a:t>
            </a:r>
            <a:r>
              <a:rPr lang="tr-TR" dirty="0" smtClean="0">
                <a:solidFill>
                  <a:srgbClr val="FF0000"/>
                </a:solidFill>
              </a:rPr>
              <a:t> </a:t>
            </a:r>
            <a:r>
              <a:rPr lang="tr-TR" dirty="0" err="1" smtClean="0">
                <a:solidFill>
                  <a:srgbClr val="FF0000"/>
                </a:solidFill>
              </a:rPr>
              <a:t>place</a:t>
            </a:r>
            <a:r>
              <a:rPr lang="tr-TR" dirty="0" smtClean="0">
                <a:solidFill>
                  <a:srgbClr val="FF0000"/>
                </a:solidFill>
              </a:rPr>
              <a:t> </a:t>
            </a:r>
            <a:r>
              <a:rPr lang="tr-TR" dirty="0" err="1" smtClean="0">
                <a:solidFill>
                  <a:srgbClr val="FF0000"/>
                </a:solidFill>
              </a:rPr>
              <a:t>by</a:t>
            </a:r>
            <a:r>
              <a:rPr lang="tr-TR" dirty="0" smtClean="0">
                <a:solidFill>
                  <a:srgbClr val="FF0000"/>
                </a:solidFill>
              </a:rPr>
              <a:t> </a:t>
            </a:r>
            <a:r>
              <a:rPr lang="tr-TR" dirty="0" err="1" smtClean="0">
                <a:solidFill>
                  <a:srgbClr val="FF0000"/>
                </a:solidFill>
              </a:rPr>
              <a:t>Christians</a:t>
            </a:r>
            <a:r>
              <a:rPr lang="tr-TR" dirty="0" smtClean="0">
                <a:solidFill>
                  <a:srgbClr val="FF0000"/>
                </a:solidFill>
              </a:rPr>
              <a:t>. </a:t>
            </a:r>
          </a:p>
          <a:p>
            <a:r>
              <a:rPr lang="en-GB" dirty="0" smtClean="0"/>
              <a:t>Today it is a meeting saloon for wine testers and etc. However there are still some frescos that can be seen. </a:t>
            </a:r>
          </a:p>
        </p:txBody>
      </p:sp>
      <p:sp>
        <p:nvSpPr>
          <p:cNvPr id="5" name="1 Başlık"/>
          <p:cNvSpPr>
            <a:spLocks noGrp="1"/>
          </p:cNvSpPr>
          <p:nvPr>
            <p:ph type="title"/>
          </p:nvPr>
        </p:nvSpPr>
        <p:spPr>
          <a:xfrm>
            <a:off x="457200" y="155448"/>
            <a:ext cx="8229600" cy="1252728"/>
          </a:xfrm>
        </p:spPr>
        <p:txBody>
          <a:bodyPr/>
          <a:lstStyle/>
          <a:p>
            <a:r>
              <a:rPr lang="en-GB" dirty="0" smtClean="0"/>
              <a:t>History of Christianity in Turkey</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363272" cy="5184576"/>
          </a:xfrm>
        </p:spPr>
        <p:txBody>
          <a:bodyPr>
            <a:noAutofit/>
          </a:bodyPr>
          <a:lstStyle/>
          <a:p>
            <a:r>
              <a:rPr lang="en-US" sz="1600" dirty="0"/>
              <a:t>The bill for the one-off tax was proposed by the </a:t>
            </a:r>
            <a:r>
              <a:rPr lang="en-US" sz="1600" dirty="0" smtClean="0"/>
              <a:t>government</a:t>
            </a:r>
            <a:r>
              <a:rPr lang="en-US" sz="1600" dirty="0"/>
              <a:t>, and the act was adopted by the Turkish parliament on November </a:t>
            </a:r>
            <a:r>
              <a:rPr lang="en-US" sz="1600" dirty="0" smtClean="0"/>
              <a:t>1942</a:t>
            </a:r>
            <a:r>
              <a:rPr lang="en-US" sz="1600" dirty="0"/>
              <a:t>. It was imposed on the fixed assets, such as landed estates, building owners, real estate brokers, businesses, and industrial enterprises of all citizens, but especially targeted the minorities. Those who suffered most severely were non-Muslims like </a:t>
            </a:r>
            <a:r>
              <a:rPr lang="en-US" sz="1600" b="1" dirty="0">
                <a:solidFill>
                  <a:srgbClr val="FF0000"/>
                </a:solidFill>
              </a:rPr>
              <a:t>the Jews, Greeks, Armenians, and Levantines</a:t>
            </a:r>
            <a:r>
              <a:rPr lang="en-US" sz="1600" b="1" dirty="0" smtClean="0">
                <a:solidFill>
                  <a:srgbClr val="FF0000"/>
                </a:solidFill>
              </a:rPr>
              <a:t>, </a:t>
            </a:r>
            <a:r>
              <a:rPr lang="en-US" sz="1600" b="1" dirty="0">
                <a:solidFill>
                  <a:srgbClr val="FF0000"/>
                </a:solidFill>
              </a:rPr>
              <a:t>who controlled a </a:t>
            </a:r>
            <a:r>
              <a:rPr lang="en-US" sz="1600" b="1" u="sng" dirty="0">
                <a:solidFill>
                  <a:srgbClr val="FF0000"/>
                </a:solidFill>
              </a:rPr>
              <a:t>large portion of the economy</a:t>
            </a:r>
            <a:r>
              <a:rPr lang="en-US" sz="1600" dirty="0" smtClean="0">
                <a:solidFill>
                  <a:srgbClr val="FF0000"/>
                </a:solidFill>
              </a:rPr>
              <a:t>,</a:t>
            </a:r>
            <a:r>
              <a:rPr lang="en-US" sz="1600" dirty="0" smtClean="0"/>
              <a:t> </a:t>
            </a:r>
            <a:r>
              <a:rPr lang="en-US" sz="1600" dirty="0"/>
              <a:t>though it was </a:t>
            </a:r>
            <a:r>
              <a:rPr lang="en-US" sz="1600" b="1" dirty="0"/>
              <a:t>the Armenians </a:t>
            </a:r>
            <a:r>
              <a:rPr lang="en-US" sz="1600" dirty="0"/>
              <a:t>who were most heavily taxed</a:t>
            </a:r>
            <a:r>
              <a:rPr lang="en-US" sz="1600" dirty="0" smtClean="0"/>
              <a:t>.</a:t>
            </a:r>
            <a:endParaRPr lang="en-US" sz="1600" dirty="0"/>
          </a:p>
          <a:p>
            <a:r>
              <a:rPr lang="en-US" sz="1600" dirty="0"/>
              <a:t>The </a:t>
            </a:r>
            <a:r>
              <a:rPr lang="tr-TR" sz="1600" dirty="0" err="1" smtClean="0"/>
              <a:t>Tax</a:t>
            </a:r>
            <a:r>
              <a:rPr lang="tr-TR" sz="1600" dirty="0" smtClean="0"/>
              <a:t> “</a:t>
            </a:r>
            <a:r>
              <a:rPr lang="en-US" sz="1600" dirty="0" err="1" smtClean="0"/>
              <a:t>Varlık</a:t>
            </a:r>
            <a:r>
              <a:rPr lang="en-US" sz="1600" dirty="0" smtClean="0"/>
              <a:t> </a:t>
            </a:r>
            <a:r>
              <a:rPr lang="en-US" sz="1600" dirty="0" err="1" smtClean="0"/>
              <a:t>Vergisi</a:t>
            </a:r>
            <a:r>
              <a:rPr lang="tr-TR" sz="1600" dirty="0" smtClean="0"/>
              <a:t>”</a:t>
            </a:r>
            <a:r>
              <a:rPr lang="en-US" sz="1600" dirty="0" smtClean="0"/>
              <a:t> </a:t>
            </a:r>
            <a:r>
              <a:rPr lang="en-US" sz="1600" dirty="0"/>
              <a:t>resulted in a number of suicides of ethnic minority citizens in Istanbul</a:t>
            </a:r>
            <a:r>
              <a:rPr lang="en-US" sz="1600" dirty="0" smtClean="0"/>
              <a:t>.</a:t>
            </a:r>
            <a:endParaRPr lang="en-US" sz="1600" dirty="0"/>
          </a:p>
          <a:p>
            <a:r>
              <a:rPr lang="en-US" sz="1600" dirty="0"/>
              <a:t>The tax could not be challenged in court. Non-Muslims had to pay their taxes within </a:t>
            </a:r>
            <a:r>
              <a:rPr lang="en-US" sz="1600" b="1" dirty="0"/>
              <a:t>15 days in </a:t>
            </a:r>
            <a:r>
              <a:rPr lang="en-US" sz="1600" b="1" dirty="0" smtClean="0"/>
              <a:t>cash</a:t>
            </a:r>
            <a:r>
              <a:rPr lang="en-US" sz="1600" dirty="0" smtClean="0"/>
              <a:t>.</a:t>
            </a:r>
            <a:r>
              <a:rPr lang="tr-TR" sz="1600" dirty="0" smtClean="0"/>
              <a:t> </a:t>
            </a:r>
            <a:r>
              <a:rPr lang="en-US" sz="1600" dirty="0" smtClean="0"/>
              <a:t>Many </a:t>
            </a:r>
            <a:r>
              <a:rPr lang="en-US" sz="1600" dirty="0"/>
              <a:t>people who could not pay the taxes borrowed money from relatives and friends, also </a:t>
            </a:r>
            <a:r>
              <a:rPr lang="en-US" sz="1600" b="1" dirty="0"/>
              <a:t>sold their properties at public auctions </a:t>
            </a:r>
            <a:r>
              <a:rPr lang="en-US" sz="1600" dirty="0"/>
              <a:t>or </a:t>
            </a:r>
            <a:r>
              <a:rPr lang="en-US" sz="1600" b="1" dirty="0"/>
              <a:t>sold their businesses </a:t>
            </a:r>
            <a:r>
              <a:rPr lang="en-US" sz="1600" dirty="0"/>
              <a:t>to gather some money to </a:t>
            </a:r>
            <a:r>
              <a:rPr lang="en-US" sz="1600" dirty="0" smtClean="0"/>
              <a:t>pay.</a:t>
            </a:r>
            <a:r>
              <a:rPr lang="tr-TR" sz="1600" dirty="0" smtClean="0"/>
              <a:t> </a:t>
            </a:r>
            <a:r>
              <a:rPr lang="en-US" sz="1600" dirty="0" smtClean="0"/>
              <a:t>People </a:t>
            </a:r>
            <a:r>
              <a:rPr lang="en-US" sz="1600" dirty="0"/>
              <a:t>who were unable to pay were </a:t>
            </a:r>
            <a:r>
              <a:rPr lang="en-US" sz="1600" b="1" dirty="0"/>
              <a:t>sent to labor camps </a:t>
            </a:r>
            <a:r>
              <a:rPr lang="en-US" sz="1600" dirty="0"/>
              <a:t>in eastern </a:t>
            </a:r>
            <a:r>
              <a:rPr lang="en-US" sz="1600" dirty="0" smtClean="0"/>
              <a:t>Anatolia.</a:t>
            </a:r>
            <a:r>
              <a:rPr lang="tr-TR" sz="1600" dirty="0" smtClean="0"/>
              <a:t> </a:t>
            </a:r>
          </a:p>
          <a:p>
            <a:r>
              <a:rPr lang="en-US" sz="1600" dirty="0" smtClean="0"/>
              <a:t>Five </a:t>
            </a:r>
            <a:r>
              <a:rPr lang="en-US" sz="1600" dirty="0"/>
              <a:t>thousand were sent there and </a:t>
            </a:r>
            <a:r>
              <a:rPr lang="en-US" sz="1600" b="1" dirty="0"/>
              <a:t>all were non-Muslims</a:t>
            </a:r>
            <a:r>
              <a:rPr lang="en-US" sz="1600" dirty="0" smtClean="0"/>
              <a:t>, </a:t>
            </a:r>
            <a:r>
              <a:rPr lang="en-US" sz="1600" dirty="0"/>
              <a:t>since the Muslim taxpayers who failed to pay received lighter sentences</a:t>
            </a:r>
            <a:r>
              <a:rPr lang="en-US" sz="1600" dirty="0" smtClean="0"/>
              <a:t>. </a:t>
            </a:r>
            <a:r>
              <a:rPr lang="en-US" sz="1600" dirty="0"/>
              <a:t>Also, there were easiness for payments and tax discounts for the Muslims taxpayers. Although the law stipulated that people over fifty-five years old were exempt from labor service, elderly men, even sick people were sent there</a:t>
            </a:r>
            <a:r>
              <a:rPr lang="en-US" sz="1600" dirty="0" smtClean="0"/>
              <a:t>. </a:t>
            </a:r>
            <a:endParaRPr lang="tr-TR" sz="1600" dirty="0" smtClean="0"/>
          </a:p>
          <a:p>
            <a:r>
              <a:rPr lang="tr-TR" sz="1600" b="1" dirty="0" smtClean="0"/>
              <a:t>21 %</a:t>
            </a:r>
            <a:r>
              <a:rPr lang="en-US" sz="1600" b="1" dirty="0" smtClean="0"/>
              <a:t> </a:t>
            </a:r>
            <a:r>
              <a:rPr lang="en-US" sz="1600" b="1" dirty="0"/>
              <a:t>of the people who were sent to the labor camps died </a:t>
            </a:r>
            <a:r>
              <a:rPr lang="en-US" sz="1600" b="1" dirty="0" smtClean="0"/>
              <a:t>there </a:t>
            </a:r>
            <a:r>
              <a:rPr lang="en-US" sz="1600" dirty="0"/>
              <a:t>and the Turkish government usurped their wealth and sold it to Turkish Muslims at extremely low prices, paving the way to the creation of some of the </a:t>
            </a:r>
            <a:r>
              <a:rPr lang="en-US" sz="1600" b="1" dirty="0"/>
              <a:t>contemporary Turkish conglomerates</a:t>
            </a:r>
            <a:r>
              <a:rPr lang="en-US" sz="1600" b="1" dirty="0" smtClean="0"/>
              <a:t>.</a:t>
            </a:r>
            <a:endParaRPr lang="tr-TR" sz="1600" b="1" dirty="0"/>
          </a:p>
        </p:txBody>
      </p:sp>
      <p:sp>
        <p:nvSpPr>
          <p:cNvPr id="4" name="Başlık 1"/>
          <p:cNvSpPr>
            <a:spLocks noGrp="1"/>
          </p:cNvSpPr>
          <p:nvPr>
            <p:ph type="title"/>
          </p:nvPr>
        </p:nvSpPr>
        <p:spPr>
          <a:xfrm>
            <a:off x="457200" y="155448"/>
            <a:ext cx="8229600" cy="1252728"/>
          </a:xfrm>
        </p:spPr>
        <p:txBody>
          <a:bodyPr/>
          <a:lstStyle/>
          <a:p>
            <a:r>
              <a:rPr lang="tr-TR" dirty="0" err="1" smtClean="0"/>
              <a:t>Taxes</a:t>
            </a:r>
            <a:endParaRPr lang="tr-TR" dirty="0"/>
          </a:p>
        </p:txBody>
      </p:sp>
    </p:spTree>
    <p:extLst>
      <p:ext uri="{BB962C8B-B14F-4D97-AF65-F5344CB8AC3E}">
        <p14:creationId xmlns:p14="http://schemas.microsoft.com/office/powerpoint/2010/main" val="2340165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Taxes</a:t>
            </a:r>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57224" y="1857364"/>
            <a:ext cx="7298552" cy="286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785918" y="5643578"/>
            <a:ext cx="5028236" cy="646331"/>
          </a:xfrm>
          <a:prstGeom prst="rect">
            <a:avLst/>
          </a:prstGeom>
          <a:noFill/>
        </p:spPr>
        <p:txBody>
          <a:bodyPr wrap="none" rtlCol="0">
            <a:spAutoFit/>
          </a:bodyPr>
          <a:lstStyle/>
          <a:p>
            <a:r>
              <a:rPr lang="tr-TR" dirty="0">
                <a:hlinkClick r:id="rId3"/>
              </a:rPr>
              <a:t>https://en.wikipedia.org/wiki/Varl%C4%B1k_Vergisi</a:t>
            </a:r>
            <a:endParaRPr lang="tr-TR" dirty="0"/>
          </a:p>
          <a:p>
            <a:endParaRPr lang="tr-TR" dirty="0"/>
          </a:p>
        </p:txBody>
      </p:sp>
    </p:spTree>
    <p:extLst>
      <p:ext uri="{BB962C8B-B14F-4D97-AF65-F5344CB8AC3E}">
        <p14:creationId xmlns:p14="http://schemas.microsoft.com/office/powerpoint/2010/main" val="4122180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6-7 </a:t>
            </a:r>
            <a:r>
              <a:rPr lang="tr-TR" dirty="0" err="1" smtClean="0"/>
              <a:t>September</a:t>
            </a:r>
            <a:r>
              <a:rPr lang="tr-TR" dirty="0" smtClean="0"/>
              <a:t> </a:t>
            </a:r>
            <a:r>
              <a:rPr lang="tr-TR" dirty="0" err="1" smtClean="0"/>
              <a:t>Events</a:t>
            </a:r>
            <a:endParaRPr lang="tr-TR" dirty="0"/>
          </a:p>
        </p:txBody>
      </p:sp>
      <p:sp>
        <p:nvSpPr>
          <p:cNvPr id="5" name="Dikdörtgen 4"/>
          <p:cNvSpPr/>
          <p:nvPr/>
        </p:nvSpPr>
        <p:spPr>
          <a:xfrm>
            <a:off x="467544" y="1471910"/>
            <a:ext cx="8496944" cy="5139869"/>
          </a:xfrm>
          <a:prstGeom prst="rect">
            <a:avLst/>
          </a:prstGeom>
        </p:spPr>
        <p:txBody>
          <a:bodyPr wrap="square">
            <a:spAutoFit/>
          </a:bodyPr>
          <a:lstStyle/>
          <a:p>
            <a:r>
              <a:rPr lang="en-US" sz="1600" b="1" dirty="0"/>
              <a:t>The Istanbul pogrom</a:t>
            </a:r>
            <a:r>
              <a:rPr lang="en-US" sz="1600" dirty="0"/>
              <a:t>, also known as the </a:t>
            </a:r>
            <a:r>
              <a:rPr lang="en-US" sz="1600" b="1" dirty="0"/>
              <a:t>Istanbul riots </a:t>
            </a:r>
            <a:r>
              <a:rPr lang="en-US" sz="1600" dirty="0"/>
              <a:t>or September </a:t>
            </a:r>
            <a:r>
              <a:rPr lang="en-US" sz="1600" dirty="0" smtClean="0"/>
              <a:t>events, were </a:t>
            </a:r>
            <a:r>
              <a:rPr lang="en-US" sz="1600" dirty="0"/>
              <a:t>organized mob attacks directed primarily at </a:t>
            </a:r>
            <a:r>
              <a:rPr lang="en-US" sz="1600" b="1" dirty="0"/>
              <a:t>Istanbul's Greek minority </a:t>
            </a:r>
            <a:r>
              <a:rPr lang="en-US" sz="1600" dirty="0"/>
              <a:t>on 6–7 September 1955. </a:t>
            </a:r>
            <a:endParaRPr lang="tr-TR" sz="1600" dirty="0"/>
          </a:p>
          <a:p>
            <a:r>
              <a:rPr lang="en-US" sz="1600" dirty="0" smtClean="0"/>
              <a:t>The </a:t>
            </a:r>
            <a:r>
              <a:rPr lang="en-US" sz="1600" dirty="0"/>
              <a:t>events were triggered by the false news that the day before, Greeks had bombed the Turkish consulate in Thessaloniki</a:t>
            </a:r>
            <a:r>
              <a:rPr lang="en-US" sz="1600" dirty="0" smtClean="0"/>
              <a:t>,</a:t>
            </a:r>
            <a:r>
              <a:rPr lang="tr-TR" sz="1600" dirty="0" smtClean="0"/>
              <a:t> </a:t>
            </a:r>
            <a:r>
              <a:rPr lang="en-US" sz="1600" dirty="0" smtClean="0"/>
              <a:t> </a:t>
            </a:r>
            <a:r>
              <a:rPr lang="en-US" sz="1600" dirty="0"/>
              <a:t>in northern Greece—the house where </a:t>
            </a:r>
            <a:r>
              <a:rPr lang="en-US" sz="1600" dirty="0" smtClean="0"/>
              <a:t>Atatürk </a:t>
            </a:r>
            <a:r>
              <a:rPr lang="en-US" sz="1600" dirty="0"/>
              <a:t>had been born in </a:t>
            </a:r>
            <a:r>
              <a:rPr lang="en-US" sz="1600" dirty="0" smtClean="0"/>
              <a:t>1881.</a:t>
            </a:r>
            <a:r>
              <a:rPr lang="tr-TR" sz="1600" dirty="0" smtClean="0"/>
              <a:t> </a:t>
            </a:r>
            <a:endParaRPr lang="en-US" sz="1600" dirty="0"/>
          </a:p>
          <a:p>
            <a:endParaRPr lang="tr-TR" sz="1400" dirty="0" smtClean="0"/>
          </a:p>
          <a:p>
            <a:endParaRPr lang="en-US" sz="1400" dirty="0"/>
          </a:p>
          <a:p>
            <a:r>
              <a:rPr lang="en-US" sz="1600" dirty="0"/>
              <a:t>A Turkish </a:t>
            </a:r>
            <a:r>
              <a:rPr lang="tr-TR" sz="1600" dirty="0" err="1" smtClean="0"/>
              <a:t>mafia</a:t>
            </a:r>
            <a:r>
              <a:rPr lang="tr-TR" sz="1600" dirty="0" smtClean="0"/>
              <a:t> </a:t>
            </a:r>
            <a:r>
              <a:rPr lang="tr-TR" sz="1600" dirty="0" err="1" smtClean="0"/>
              <a:t>group</a:t>
            </a:r>
            <a:r>
              <a:rPr lang="en-US" sz="1600" dirty="0" smtClean="0"/>
              <a:t>, </a:t>
            </a:r>
            <a:r>
              <a:rPr lang="en-US" sz="1600" dirty="0"/>
              <a:t>most of whom had been trucked into the city in advance, assaulted Istanbul's Greek community for nine hours. </a:t>
            </a:r>
            <a:r>
              <a:rPr lang="en-US" sz="1600" b="1" dirty="0" smtClean="0"/>
              <a:t>Although </a:t>
            </a:r>
            <a:r>
              <a:rPr lang="en-US" sz="1600" b="1" dirty="0"/>
              <a:t>the mob did not explicitly call for Greeks to be killed</a:t>
            </a:r>
            <a:r>
              <a:rPr lang="en-US" sz="1600" dirty="0"/>
              <a:t>, over a dozen people died during or after the attacks as a result of beatings and arson</a:t>
            </a:r>
            <a:r>
              <a:rPr lang="en-US" sz="1600" dirty="0" smtClean="0"/>
              <a:t>.</a:t>
            </a:r>
            <a:endParaRPr lang="tr-TR" sz="1600" dirty="0" smtClean="0"/>
          </a:p>
          <a:p>
            <a:endParaRPr lang="tr-TR" sz="1600" dirty="0"/>
          </a:p>
          <a:p>
            <a:r>
              <a:rPr lang="en-US" sz="1600" dirty="0" smtClean="0"/>
              <a:t>Armenians </a:t>
            </a:r>
            <a:r>
              <a:rPr lang="en-US" sz="1600" dirty="0"/>
              <a:t>and Jews were also </a:t>
            </a:r>
            <a:r>
              <a:rPr lang="en-US" sz="1600" dirty="0" smtClean="0"/>
              <a:t>harmed.</a:t>
            </a:r>
            <a:r>
              <a:rPr lang="tr-TR" sz="1600" dirty="0" smtClean="0"/>
              <a:t> </a:t>
            </a:r>
            <a:r>
              <a:rPr lang="en-US" sz="1600" dirty="0" smtClean="0"/>
              <a:t>The </a:t>
            </a:r>
            <a:r>
              <a:rPr lang="en-US" sz="1600" dirty="0"/>
              <a:t>police remained mostly ineffective, and the violence continued until the government declared martial law in İstanbul and called in the army to put down the riots</a:t>
            </a:r>
            <a:r>
              <a:rPr lang="en-US" sz="1600" dirty="0" smtClean="0"/>
              <a:t>.</a:t>
            </a:r>
            <a:endParaRPr lang="en-US" sz="1600" dirty="0"/>
          </a:p>
          <a:p>
            <a:endParaRPr lang="tr-TR" sz="1400" dirty="0" smtClean="0"/>
          </a:p>
          <a:p>
            <a:endParaRPr lang="en-US" sz="1400" dirty="0"/>
          </a:p>
          <a:p>
            <a:r>
              <a:rPr lang="en-US" sz="1600" dirty="0"/>
              <a:t>The pogrom greatly accelerated emigration of ethnic Greeks from Turkey, and the Istanbul region in particular. </a:t>
            </a:r>
            <a:r>
              <a:rPr lang="tr-TR" sz="1600" dirty="0" smtClean="0"/>
              <a:t> </a:t>
            </a:r>
            <a:r>
              <a:rPr lang="en-US" sz="1600" b="1" dirty="0" smtClean="0"/>
              <a:t>The </a:t>
            </a:r>
            <a:r>
              <a:rPr lang="en-US" sz="1600" b="1" dirty="0"/>
              <a:t>Greek population of Turkey declined from 119,822 in </a:t>
            </a:r>
            <a:r>
              <a:rPr lang="en-US" sz="1600" b="1" dirty="0" smtClean="0"/>
              <a:t>1927,</a:t>
            </a:r>
            <a:r>
              <a:rPr lang="tr-TR" sz="1600" b="1" dirty="0" smtClean="0"/>
              <a:t> </a:t>
            </a:r>
            <a:r>
              <a:rPr lang="en-US" sz="1600" b="1" dirty="0" smtClean="0"/>
              <a:t>to </a:t>
            </a:r>
            <a:r>
              <a:rPr lang="en-US" sz="1600" b="1" dirty="0"/>
              <a:t>about 7,000 in 1978. </a:t>
            </a:r>
            <a:r>
              <a:rPr lang="en-US" sz="1600" dirty="0"/>
              <a:t>In Istanbul alone, </a:t>
            </a:r>
            <a:r>
              <a:rPr lang="en-US" sz="1600" dirty="0" smtClean="0"/>
              <a:t>the </a:t>
            </a:r>
            <a:r>
              <a:rPr lang="en-US" sz="1600" dirty="0"/>
              <a:t>Greek population decreased from 116,108 to 49,081 between 1955 and </a:t>
            </a:r>
            <a:r>
              <a:rPr lang="en-US" sz="1600" dirty="0" smtClean="0"/>
              <a:t>1960.</a:t>
            </a:r>
            <a:r>
              <a:rPr lang="tr-TR" sz="1600" dirty="0" smtClean="0"/>
              <a:t> </a:t>
            </a:r>
            <a:r>
              <a:rPr lang="en-US" sz="1600" dirty="0" smtClean="0"/>
              <a:t>The </a:t>
            </a:r>
            <a:r>
              <a:rPr lang="en-US" sz="1600" dirty="0"/>
              <a:t>2008 figures released by the Turkish Foreign Ministry placed the number of Turkish citizens of Greek descent at </a:t>
            </a:r>
            <a:r>
              <a:rPr lang="en-US" sz="1600" dirty="0" smtClean="0"/>
              <a:t>3,000–4,000;</a:t>
            </a:r>
            <a:r>
              <a:rPr lang="tr-TR" sz="1600" dirty="0" smtClean="0"/>
              <a:t> </a:t>
            </a:r>
            <a:r>
              <a:rPr lang="en-US" sz="1600" dirty="0" smtClean="0"/>
              <a:t>while </a:t>
            </a:r>
            <a:r>
              <a:rPr lang="en-US" sz="1600" dirty="0"/>
              <a:t>according to the Human Rights Watch (2006) their number was estimated to be 2,500</a:t>
            </a:r>
            <a:r>
              <a:rPr lang="en-US" sz="1600" dirty="0" smtClean="0"/>
              <a:t>.</a:t>
            </a:r>
            <a:endParaRPr lang="tr-TR" sz="1600" dirty="0"/>
          </a:p>
        </p:txBody>
      </p:sp>
    </p:spTree>
    <p:extLst>
      <p:ext uri="{BB962C8B-B14F-4D97-AF65-F5344CB8AC3E}">
        <p14:creationId xmlns:p14="http://schemas.microsoft.com/office/powerpoint/2010/main" val="1619145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6-7eylül1.jpg"/>
          <p:cNvPicPr>
            <a:picLocks noChangeAspect="1"/>
          </p:cNvPicPr>
          <p:nvPr/>
        </p:nvPicPr>
        <p:blipFill>
          <a:blip r:embed="rId2"/>
          <a:stretch>
            <a:fillRect/>
          </a:stretch>
        </p:blipFill>
        <p:spPr>
          <a:xfrm>
            <a:off x="0" y="1412776"/>
            <a:ext cx="9144000" cy="5445224"/>
          </a:xfrm>
          <a:prstGeom prst="rect">
            <a:avLst/>
          </a:prstGeom>
        </p:spPr>
      </p:pic>
      <p:sp>
        <p:nvSpPr>
          <p:cNvPr id="3" name="Başlık 1"/>
          <p:cNvSpPr>
            <a:spLocks noGrp="1"/>
          </p:cNvSpPr>
          <p:nvPr>
            <p:ph type="title"/>
          </p:nvPr>
        </p:nvSpPr>
        <p:spPr>
          <a:xfrm>
            <a:off x="457200" y="155448"/>
            <a:ext cx="8229600" cy="1252728"/>
          </a:xfrm>
        </p:spPr>
        <p:txBody>
          <a:bodyPr/>
          <a:lstStyle/>
          <a:p>
            <a:r>
              <a:rPr lang="tr-TR" dirty="0" smtClean="0"/>
              <a:t>6-7 </a:t>
            </a:r>
            <a:r>
              <a:rPr lang="tr-TR" dirty="0" err="1" smtClean="0"/>
              <a:t>September</a:t>
            </a:r>
            <a:r>
              <a:rPr lang="tr-TR" dirty="0" smtClean="0"/>
              <a:t> </a:t>
            </a:r>
            <a:r>
              <a:rPr lang="tr-TR" dirty="0" err="1" smtClean="0"/>
              <a:t>Events</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6-7eylül2.jpeg"/>
          <p:cNvPicPr>
            <a:picLocks noChangeAspect="1"/>
          </p:cNvPicPr>
          <p:nvPr/>
        </p:nvPicPr>
        <p:blipFill>
          <a:blip r:embed="rId2"/>
          <a:stretch>
            <a:fillRect/>
          </a:stretch>
        </p:blipFill>
        <p:spPr>
          <a:xfrm>
            <a:off x="0" y="1412777"/>
            <a:ext cx="9144000" cy="5445223"/>
          </a:xfrm>
          <a:prstGeom prst="rect">
            <a:avLst/>
          </a:prstGeom>
        </p:spPr>
      </p:pic>
      <p:sp>
        <p:nvSpPr>
          <p:cNvPr id="3" name="Başlık 1"/>
          <p:cNvSpPr>
            <a:spLocks noGrp="1"/>
          </p:cNvSpPr>
          <p:nvPr>
            <p:ph type="title"/>
          </p:nvPr>
        </p:nvSpPr>
        <p:spPr>
          <a:xfrm>
            <a:off x="457200" y="155448"/>
            <a:ext cx="8229600" cy="1252728"/>
          </a:xfrm>
        </p:spPr>
        <p:txBody>
          <a:bodyPr/>
          <a:lstStyle/>
          <a:p>
            <a:r>
              <a:rPr lang="tr-TR" dirty="0" smtClean="0"/>
              <a:t>6-7 </a:t>
            </a:r>
            <a:r>
              <a:rPr lang="tr-TR" dirty="0" err="1" smtClean="0"/>
              <a:t>September</a:t>
            </a:r>
            <a:r>
              <a:rPr lang="tr-TR" dirty="0" smtClean="0"/>
              <a:t> </a:t>
            </a:r>
            <a:r>
              <a:rPr lang="tr-TR" dirty="0" err="1" smtClean="0"/>
              <a:t>Events</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dirty="0" smtClean="0"/>
              <a:t>20 </a:t>
            </a:r>
            <a:r>
              <a:rPr lang="tr-TR" dirty="0" smtClean="0"/>
              <a:t>KG</a:t>
            </a:r>
            <a:r>
              <a:rPr lang="en-GB" dirty="0" smtClean="0"/>
              <a:t>s</a:t>
            </a:r>
            <a:r>
              <a:rPr lang="tr-TR" dirty="0"/>
              <a:t> </a:t>
            </a:r>
            <a:r>
              <a:rPr lang="tr-TR" dirty="0" err="1" smtClean="0"/>
              <a:t>and</a:t>
            </a:r>
            <a:r>
              <a:rPr lang="en-GB" dirty="0" smtClean="0"/>
              <a:t> 20 </a:t>
            </a:r>
            <a:r>
              <a:rPr lang="tr-TR" dirty="0" smtClean="0"/>
              <a:t>D</a:t>
            </a:r>
            <a:r>
              <a:rPr lang="en-GB" dirty="0" err="1" smtClean="0"/>
              <a:t>ollars</a:t>
            </a:r>
            <a:endParaRPr lang="en-GB" dirty="0"/>
          </a:p>
        </p:txBody>
      </p:sp>
      <p:sp>
        <p:nvSpPr>
          <p:cNvPr id="3" name="2 İçerik Yer Tutucusu"/>
          <p:cNvSpPr>
            <a:spLocks noGrp="1"/>
          </p:cNvSpPr>
          <p:nvPr>
            <p:ph idx="1"/>
          </p:nvPr>
        </p:nvSpPr>
        <p:spPr/>
        <p:txBody>
          <a:bodyPr>
            <a:normAutofit/>
          </a:bodyPr>
          <a:lstStyle/>
          <a:p>
            <a:r>
              <a:rPr lang="en-GB" dirty="0" smtClean="0"/>
              <a:t>What if you have an order from government as;</a:t>
            </a:r>
          </a:p>
          <a:p>
            <a:pPr>
              <a:buNone/>
            </a:pPr>
            <a:r>
              <a:rPr lang="tr-TR" dirty="0" smtClean="0"/>
              <a:t>      </a:t>
            </a:r>
            <a:r>
              <a:rPr lang="en-US" dirty="0" smtClean="0"/>
              <a:t>Take 20 kg of personal belongings and leave the country within </a:t>
            </a:r>
            <a:r>
              <a:rPr lang="en-US" b="1" dirty="0" smtClean="0"/>
              <a:t>12 hours</a:t>
            </a:r>
            <a:r>
              <a:rPr lang="en-US" dirty="0" smtClean="0"/>
              <a:t>.</a:t>
            </a:r>
            <a:endParaRPr lang="tr-TR" dirty="0" smtClean="0"/>
          </a:p>
          <a:p>
            <a:r>
              <a:rPr lang="en-GB" dirty="0" smtClean="0"/>
              <a:t>In 1964, they gave this order to 13.000 Greeks who lived (were</a:t>
            </a:r>
            <a:r>
              <a:rPr lang="tr-TR" dirty="0" smtClean="0"/>
              <a:t> </a:t>
            </a:r>
            <a:r>
              <a:rPr lang="en-GB" dirty="0" err="1" smtClean="0"/>
              <a:t>borned</a:t>
            </a:r>
            <a:r>
              <a:rPr lang="en-GB" dirty="0" smtClean="0"/>
              <a:t>) in Istanbul</a:t>
            </a:r>
            <a:r>
              <a:rPr lang="tr-TR" dirty="0"/>
              <a:t> </a:t>
            </a:r>
            <a:r>
              <a:rPr lang="en-GB" dirty="0" smtClean="0"/>
              <a:t>(who had also Greek passports)</a:t>
            </a:r>
            <a:r>
              <a:rPr lang="tr-TR" dirty="0" smtClean="0"/>
              <a:t>.</a:t>
            </a:r>
            <a:endParaRPr lang="en-GB" dirty="0" smtClean="0"/>
          </a:p>
          <a:p>
            <a:r>
              <a:rPr lang="en-GB" b="1" dirty="0" smtClean="0"/>
              <a:t>But not only 13.000 Greeks, in total 45.000 Greeks deported from their countries.</a:t>
            </a:r>
            <a:endParaRPr lang="en-GB"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20kg20dolar.jpg"/>
          <p:cNvPicPr>
            <a:picLocks noChangeAspect="1"/>
          </p:cNvPicPr>
          <p:nvPr/>
        </p:nvPicPr>
        <p:blipFill>
          <a:blip r:embed="rId2"/>
          <a:stretch>
            <a:fillRect/>
          </a:stretch>
        </p:blipFill>
        <p:spPr>
          <a:xfrm>
            <a:off x="0" y="3475860"/>
            <a:ext cx="5357818" cy="3475860"/>
          </a:xfrm>
          <a:prstGeom prst="rect">
            <a:avLst/>
          </a:prstGeom>
        </p:spPr>
      </p:pic>
      <p:pic>
        <p:nvPicPr>
          <p:cNvPr id="5" name="4 Resim" descr="20_dolar_20_kilo_sergisi_ile_1964_rum_surgunu_h103376.jpg"/>
          <p:cNvPicPr>
            <a:picLocks noChangeAspect="1"/>
          </p:cNvPicPr>
          <p:nvPr/>
        </p:nvPicPr>
        <p:blipFill>
          <a:blip r:embed="rId3"/>
          <a:stretch>
            <a:fillRect/>
          </a:stretch>
        </p:blipFill>
        <p:spPr>
          <a:xfrm>
            <a:off x="3899851" y="1484783"/>
            <a:ext cx="5267325" cy="2981325"/>
          </a:xfrm>
          <a:prstGeom prst="rect">
            <a:avLst/>
          </a:prstGeom>
        </p:spPr>
      </p:pic>
      <p:sp>
        <p:nvSpPr>
          <p:cNvPr id="6" name="1 Başlık"/>
          <p:cNvSpPr>
            <a:spLocks noGrp="1"/>
          </p:cNvSpPr>
          <p:nvPr>
            <p:ph type="title"/>
          </p:nvPr>
        </p:nvSpPr>
        <p:spPr>
          <a:xfrm>
            <a:off x="457200" y="155448"/>
            <a:ext cx="8229600" cy="1252728"/>
          </a:xfrm>
        </p:spPr>
        <p:txBody>
          <a:bodyPr/>
          <a:lstStyle/>
          <a:p>
            <a:r>
              <a:rPr lang="en-GB" dirty="0" smtClean="0"/>
              <a:t>20 </a:t>
            </a:r>
            <a:r>
              <a:rPr lang="tr-TR" dirty="0" smtClean="0"/>
              <a:t>KG</a:t>
            </a:r>
            <a:r>
              <a:rPr lang="en-GB" dirty="0" smtClean="0"/>
              <a:t>s</a:t>
            </a:r>
            <a:r>
              <a:rPr lang="tr-TR" dirty="0"/>
              <a:t> </a:t>
            </a:r>
            <a:r>
              <a:rPr lang="tr-TR" dirty="0" smtClean="0"/>
              <a:t>&amp; </a:t>
            </a:r>
            <a:r>
              <a:rPr lang="en-GB" dirty="0" smtClean="0"/>
              <a:t>20 </a:t>
            </a:r>
            <a:r>
              <a:rPr lang="tr-TR" dirty="0" smtClean="0"/>
              <a:t>D</a:t>
            </a:r>
            <a:r>
              <a:rPr lang="en-GB" dirty="0" err="1" smtClean="0"/>
              <a:t>ollars</a:t>
            </a:r>
            <a:r>
              <a:rPr lang="tr-TR" dirty="0" smtClean="0"/>
              <a:t> in 1964</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Armenian</a:t>
            </a:r>
            <a:r>
              <a:rPr lang="tr-TR" dirty="0" smtClean="0"/>
              <a:t> </a:t>
            </a:r>
            <a:r>
              <a:rPr lang="tr-TR" dirty="0" err="1" smtClean="0"/>
              <a:t>Properties</a:t>
            </a:r>
            <a:endParaRPr lang="tr-TR" dirty="0"/>
          </a:p>
        </p:txBody>
      </p:sp>
      <p:sp>
        <p:nvSpPr>
          <p:cNvPr id="3" name="İçerik Yer Tutucusu 2"/>
          <p:cNvSpPr>
            <a:spLocks noGrp="1"/>
          </p:cNvSpPr>
          <p:nvPr>
            <p:ph idx="1"/>
          </p:nvPr>
        </p:nvSpPr>
        <p:spPr>
          <a:xfrm>
            <a:off x="467544" y="1916832"/>
            <a:ext cx="8229600" cy="4840303"/>
          </a:xfrm>
        </p:spPr>
        <p:txBody>
          <a:bodyPr>
            <a:normAutofit fontScale="85000" lnSpcReduction="20000"/>
          </a:bodyPr>
          <a:lstStyle/>
          <a:p>
            <a:r>
              <a:rPr lang="en-GB" dirty="0" smtClean="0"/>
              <a:t>The confiscation of Armenian properties by the Ottoman and Turkish governments involved seizure of the assets, properties and land of the country’s Armenian community. Starting with the </a:t>
            </a:r>
            <a:r>
              <a:rPr lang="en-GB" dirty="0" err="1" smtClean="0"/>
              <a:t>Hamidian</a:t>
            </a:r>
            <a:r>
              <a:rPr lang="en-GB" dirty="0" smtClean="0"/>
              <a:t> massacres (Adana) in the mid-1890</a:t>
            </a:r>
            <a:r>
              <a:rPr lang="tr-TR" dirty="0" smtClean="0"/>
              <a:t>’</a:t>
            </a:r>
            <a:r>
              <a:rPr lang="en-GB" dirty="0" smtClean="0"/>
              <a:t>s and peaking during the Armenian Genocide, the confiscation of the Armenian property lasted continuously until the Istanbul pogrom of 1955 and with renewed efforts in 1974.</a:t>
            </a:r>
          </a:p>
          <a:p>
            <a:endParaRPr lang="tr-TR" dirty="0" smtClean="0"/>
          </a:p>
          <a:p>
            <a:endParaRPr lang="tr-TR" dirty="0" smtClean="0"/>
          </a:p>
          <a:p>
            <a:pPr algn="ctr">
              <a:buNone/>
            </a:pPr>
            <a:r>
              <a:rPr lang="tr-TR" dirty="0" smtClean="0">
                <a:hlinkClick r:id="rId2"/>
              </a:rPr>
              <a:t>https</a:t>
            </a:r>
            <a:r>
              <a:rPr lang="tr-TR" dirty="0">
                <a:hlinkClick r:id="rId2"/>
              </a:rPr>
              <a:t>://en.wikipedia.org/wiki/Confiscation_of_Armenian_properties_in_Turkey</a:t>
            </a:r>
            <a:endParaRPr lang="tr-TR" dirty="0"/>
          </a:p>
        </p:txBody>
      </p:sp>
    </p:spTree>
    <p:extLst>
      <p:ext uri="{BB962C8B-B14F-4D97-AF65-F5344CB8AC3E}">
        <p14:creationId xmlns:p14="http://schemas.microsoft.com/office/powerpoint/2010/main" val="2108259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dirty="0" smtClean="0"/>
              <a:t>A </a:t>
            </a:r>
            <a:r>
              <a:rPr lang="tr-TR" sz="4000" dirty="0" err="1" smtClean="0"/>
              <a:t>short</a:t>
            </a:r>
            <a:r>
              <a:rPr lang="tr-TR" sz="4000" dirty="0" smtClean="0"/>
              <a:t> </a:t>
            </a:r>
            <a:r>
              <a:rPr lang="tr-TR" sz="4000" dirty="0" err="1" smtClean="0"/>
              <a:t>list</a:t>
            </a:r>
            <a:r>
              <a:rPr lang="tr-TR" sz="4000" dirty="0" smtClean="0"/>
              <a:t> of </a:t>
            </a:r>
            <a:r>
              <a:rPr lang="tr-TR" sz="4000" dirty="0" err="1" smtClean="0"/>
              <a:t>confiscation</a:t>
            </a:r>
            <a:r>
              <a:rPr lang="tr-TR" sz="4000" dirty="0" smtClean="0"/>
              <a:t> </a:t>
            </a:r>
            <a:r>
              <a:rPr lang="tr-TR" sz="4000" dirty="0" err="1" smtClean="0"/>
              <a:t>properties</a:t>
            </a:r>
            <a:r>
              <a:rPr lang="tr-TR" sz="4000" dirty="0" smtClean="0"/>
              <a:t/>
            </a:r>
            <a:br>
              <a:rPr lang="tr-TR" sz="4000" dirty="0" smtClean="0"/>
            </a:br>
            <a:r>
              <a:rPr lang="tr-TR" sz="4000" dirty="0" smtClean="0"/>
              <a:t>(</a:t>
            </a:r>
            <a:r>
              <a:rPr lang="tr-TR" sz="4000" dirty="0" err="1" smtClean="0"/>
              <a:t>with</a:t>
            </a:r>
            <a:r>
              <a:rPr lang="tr-TR" sz="4000" dirty="0" smtClean="0"/>
              <a:t> </a:t>
            </a:r>
            <a:r>
              <a:rPr lang="tr-TR" sz="4000" dirty="0" err="1" smtClean="0"/>
              <a:t>their</a:t>
            </a:r>
            <a:r>
              <a:rPr lang="tr-TR" sz="4000" dirty="0" smtClean="0"/>
              <a:t> </a:t>
            </a:r>
            <a:r>
              <a:rPr lang="tr-TR" sz="4000" dirty="0" err="1" smtClean="0"/>
              <a:t>today’s</a:t>
            </a:r>
            <a:r>
              <a:rPr lang="tr-TR" sz="4000" dirty="0" smtClean="0"/>
              <a:t> </a:t>
            </a:r>
            <a:r>
              <a:rPr lang="tr-TR" sz="4000" dirty="0" err="1" smtClean="0"/>
              <a:t>names</a:t>
            </a:r>
            <a:r>
              <a:rPr lang="tr-TR" sz="4000" dirty="0" smtClean="0"/>
              <a:t>)</a:t>
            </a:r>
            <a:endParaRPr lang="tr-TR" sz="4000" dirty="0"/>
          </a:p>
        </p:txBody>
      </p:sp>
      <p:sp>
        <p:nvSpPr>
          <p:cNvPr id="3" name="2 İçerik Yer Tutucusu"/>
          <p:cNvSpPr>
            <a:spLocks noGrp="1"/>
          </p:cNvSpPr>
          <p:nvPr>
            <p:ph idx="1"/>
          </p:nvPr>
        </p:nvSpPr>
        <p:spPr/>
        <p:txBody>
          <a:bodyPr>
            <a:normAutofit fontScale="85000" lnSpcReduction="20000"/>
          </a:bodyPr>
          <a:lstStyle/>
          <a:p>
            <a:r>
              <a:rPr lang="tr-TR" dirty="0" smtClean="0"/>
              <a:t>US </a:t>
            </a:r>
            <a:r>
              <a:rPr lang="tr-TR" dirty="0" err="1" smtClean="0"/>
              <a:t>Incirlik</a:t>
            </a:r>
            <a:r>
              <a:rPr lang="tr-TR" dirty="0" smtClean="0"/>
              <a:t> </a:t>
            </a:r>
            <a:r>
              <a:rPr lang="tr-TR" dirty="0" err="1" smtClean="0"/>
              <a:t>Air</a:t>
            </a:r>
            <a:r>
              <a:rPr lang="tr-TR" dirty="0" smtClean="0"/>
              <a:t> </a:t>
            </a:r>
            <a:r>
              <a:rPr lang="tr-TR" dirty="0" err="1" smtClean="0"/>
              <a:t>Base</a:t>
            </a:r>
            <a:endParaRPr lang="tr-TR" dirty="0" smtClean="0"/>
          </a:p>
          <a:p>
            <a:r>
              <a:rPr lang="tr-TR" dirty="0" err="1" smtClean="0"/>
              <a:t>Cankaya</a:t>
            </a:r>
            <a:r>
              <a:rPr lang="tr-TR" dirty="0" smtClean="0"/>
              <a:t> </a:t>
            </a:r>
            <a:r>
              <a:rPr lang="tr-TR" dirty="0" err="1" smtClean="0"/>
              <a:t>Presidential</a:t>
            </a:r>
            <a:r>
              <a:rPr lang="tr-TR" dirty="0" smtClean="0"/>
              <a:t> </a:t>
            </a:r>
            <a:r>
              <a:rPr lang="tr-TR" dirty="0" err="1" smtClean="0"/>
              <a:t>Palace</a:t>
            </a:r>
            <a:r>
              <a:rPr lang="tr-TR" dirty="0" smtClean="0"/>
              <a:t> in Ankara</a:t>
            </a:r>
          </a:p>
          <a:p>
            <a:r>
              <a:rPr lang="tr-TR" dirty="0" smtClean="0"/>
              <a:t>19 </a:t>
            </a:r>
            <a:r>
              <a:rPr lang="tr-TR" dirty="0" err="1" smtClean="0"/>
              <a:t>properties</a:t>
            </a:r>
            <a:r>
              <a:rPr lang="tr-TR" dirty="0" smtClean="0"/>
              <a:t> of </a:t>
            </a:r>
            <a:r>
              <a:rPr lang="tr-TR" dirty="0" err="1" smtClean="0"/>
              <a:t>Armenian</a:t>
            </a:r>
            <a:r>
              <a:rPr lang="tr-TR" dirty="0" smtClean="0"/>
              <a:t> </a:t>
            </a:r>
            <a:r>
              <a:rPr lang="tr-TR" dirty="0" err="1" smtClean="0"/>
              <a:t>hospital</a:t>
            </a:r>
            <a:r>
              <a:rPr lang="tr-TR" dirty="0" smtClean="0"/>
              <a:t>, </a:t>
            </a:r>
            <a:r>
              <a:rPr lang="tr-TR" dirty="0" err="1" smtClean="0"/>
              <a:t>included</a:t>
            </a:r>
            <a:r>
              <a:rPr lang="tr-TR" dirty="0" smtClean="0"/>
              <a:t> a 44,000 </a:t>
            </a:r>
            <a:r>
              <a:rPr lang="tr-TR" dirty="0" err="1" smtClean="0"/>
              <a:t>sq</a:t>
            </a:r>
            <a:r>
              <a:rPr lang="tr-TR" dirty="0" smtClean="0"/>
              <a:t>. m. Land, </a:t>
            </a:r>
            <a:r>
              <a:rPr lang="tr-TR" dirty="0" err="1" smtClean="0"/>
              <a:t>where</a:t>
            </a:r>
            <a:r>
              <a:rPr lang="tr-TR" dirty="0" smtClean="0"/>
              <a:t> had </a:t>
            </a:r>
            <a:r>
              <a:rPr lang="tr-TR" dirty="0" err="1" smtClean="0"/>
              <a:t>been</a:t>
            </a:r>
            <a:r>
              <a:rPr lang="tr-TR" dirty="0" smtClean="0"/>
              <a:t> </a:t>
            </a:r>
            <a:r>
              <a:rPr lang="tr-TR" dirty="0" err="1" smtClean="0"/>
              <a:t>builted</a:t>
            </a:r>
            <a:r>
              <a:rPr lang="tr-TR" dirty="0" smtClean="0"/>
              <a:t> a </a:t>
            </a:r>
            <a:r>
              <a:rPr lang="tr-TR" dirty="0" err="1" smtClean="0"/>
              <a:t>stadium</a:t>
            </a:r>
            <a:r>
              <a:rPr lang="tr-TR" dirty="0" smtClean="0"/>
              <a:t> </a:t>
            </a:r>
            <a:r>
              <a:rPr lang="tr-TR" dirty="0" err="1" smtClean="0"/>
              <a:t>by</a:t>
            </a:r>
            <a:r>
              <a:rPr lang="tr-TR" dirty="0" smtClean="0"/>
              <a:t> </a:t>
            </a:r>
            <a:r>
              <a:rPr lang="tr-TR" dirty="0" err="1" smtClean="0"/>
              <a:t>municipality</a:t>
            </a:r>
            <a:endParaRPr lang="tr-TR" dirty="0" smtClean="0"/>
          </a:p>
          <a:p>
            <a:r>
              <a:rPr lang="tr-TR" dirty="0" smtClean="0"/>
              <a:t>A </a:t>
            </a:r>
            <a:r>
              <a:rPr lang="tr-TR" dirty="0" err="1" smtClean="0"/>
              <a:t>Cemetary</a:t>
            </a:r>
            <a:r>
              <a:rPr lang="tr-TR" dirty="0" smtClean="0"/>
              <a:t> </a:t>
            </a:r>
            <a:r>
              <a:rPr lang="tr-TR" dirty="0" err="1" smtClean="0"/>
              <a:t>that</a:t>
            </a:r>
            <a:r>
              <a:rPr lang="tr-TR" dirty="0" smtClean="0"/>
              <a:t> </a:t>
            </a:r>
            <a:r>
              <a:rPr lang="tr-TR" dirty="0" err="1" smtClean="0"/>
              <a:t>located</a:t>
            </a:r>
            <a:r>
              <a:rPr lang="tr-TR" dirty="0" smtClean="0"/>
              <a:t> on Taksim-Harbiye- </a:t>
            </a:r>
            <a:r>
              <a:rPr lang="tr-TR" dirty="0" err="1" smtClean="0"/>
              <a:t>Istanbul</a:t>
            </a:r>
            <a:r>
              <a:rPr lang="tr-TR" dirty="0" smtClean="0"/>
              <a:t>. </a:t>
            </a:r>
            <a:r>
              <a:rPr lang="tr-TR" dirty="0" err="1" smtClean="0"/>
              <a:t>Today</a:t>
            </a:r>
            <a:r>
              <a:rPr lang="tr-TR" dirty="0" smtClean="0"/>
              <a:t> Hilton </a:t>
            </a:r>
            <a:r>
              <a:rPr lang="tr-TR" dirty="0" err="1" smtClean="0"/>
              <a:t>Istanbul</a:t>
            </a:r>
            <a:r>
              <a:rPr lang="tr-TR" dirty="0" smtClean="0"/>
              <a:t> Hotel, Ceylan </a:t>
            </a:r>
            <a:r>
              <a:rPr lang="tr-TR" dirty="0" err="1" smtClean="0"/>
              <a:t>Intercontinental</a:t>
            </a:r>
            <a:r>
              <a:rPr lang="tr-TR" dirty="0" smtClean="0"/>
              <a:t> Hotel, Taksim Gezi Park </a:t>
            </a:r>
            <a:r>
              <a:rPr lang="tr-TR" dirty="0" err="1" smtClean="0"/>
              <a:t>are</a:t>
            </a:r>
            <a:r>
              <a:rPr lang="tr-TR" dirty="0" smtClean="0"/>
              <a:t> </a:t>
            </a:r>
            <a:r>
              <a:rPr lang="tr-TR" dirty="0" err="1" smtClean="0"/>
              <a:t>located</a:t>
            </a:r>
            <a:r>
              <a:rPr lang="tr-TR" dirty="0" smtClean="0"/>
              <a:t>.</a:t>
            </a:r>
          </a:p>
          <a:p>
            <a:r>
              <a:rPr lang="tr-TR" dirty="0" smtClean="0"/>
              <a:t>Malatya City </a:t>
            </a:r>
            <a:r>
              <a:rPr lang="tr-TR" dirty="0" err="1" smtClean="0"/>
              <a:t>Airport’s</a:t>
            </a:r>
            <a:r>
              <a:rPr lang="tr-TR" dirty="0" smtClean="0"/>
              <a:t> </a:t>
            </a:r>
            <a:r>
              <a:rPr lang="tr-TR" dirty="0" err="1" smtClean="0"/>
              <a:t>land</a:t>
            </a:r>
            <a:r>
              <a:rPr lang="tr-TR" dirty="0" smtClean="0"/>
              <a:t> (</a:t>
            </a:r>
            <a:r>
              <a:rPr lang="en-US" dirty="0"/>
              <a:t>This area belonged to my wife's family</a:t>
            </a:r>
            <a:r>
              <a:rPr lang="en-US" dirty="0" smtClean="0"/>
              <a:t>.</a:t>
            </a:r>
            <a:r>
              <a:rPr lang="tr-TR" dirty="0" smtClean="0"/>
              <a:t>)</a:t>
            </a:r>
          </a:p>
          <a:p>
            <a:r>
              <a:rPr lang="tr-TR" dirty="0" err="1" smtClean="0"/>
              <a:t>Sansarian</a:t>
            </a:r>
            <a:r>
              <a:rPr lang="tr-TR" dirty="0" smtClean="0"/>
              <a:t> </a:t>
            </a:r>
            <a:r>
              <a:rPr lang="tr-TR" dirty="0" err="1" smtClean="0"/>
              <a:t>Building</a:t>
            </a:r>
            <a:r>
              <a:rPr lang="tr-TR" dirty="0" smtClean="0"/>
              <a:t> (a tender has </a:t>
            </a:r>
            <a:r>
              <a:rPr lang="tr-TR" dirty="0" err="1" smtClean="0"/>
              <a:t>occured</a:t>
            </a:r>
            <a:r>
              <a:rPr lang="tr-TR" dirty="0" smtClean="0"/>
              <a:t> on </a:t>
            </a:r>
            <a:r>
              <a:rPr lang="tr-TR" dirty="0" err="1" smtClean="0"/>
              <a:t>Jan</a:t>
            </a:r>
            <a:r>
              <a:rPr lang="tr-TR" dirty="0" smtClean="0"/>
              <a:t> 2020 </a:t>
            </a:r>
            <a:r>
              <a:rPr lang="tr-TR" dirty="0" err="1" smtClean="0"/>
              <a:t>to</a:t>
            </a:r>
            <a:r>
              <a:rPr lang="tr-TR" dirty="0" smtClean="0"/>
              <a:t> </a:t>
            </a:r>
            <a:r>
              <a:rPr lang="tr-TR" dirty="0" err="1" smtClean="0"/>
              <a:t>convert</a:t>
            </a:r>
            <a:r>
              <a:rPr lang="tr-TR" dirty="0" smtClean="0"/>
              <a:t> it a </a:t>
            </a:r>
            <a:r>
              <a:rPr lang="tr-TR" dirty="0" err="1" smtClean="0"/>
              <a:t>luxery</a:t>
            </a:r>
            <a:r>
              <a:rPr lang="tr-TR" dirty="0" smtClean="0"/>
              <a:t> </a:t>
            </a:r>
            <a:r>
              <a:rPr lang="tr-TR" dirty="0" err="1" smtClean="0"/>
              <a:t>hotel</a:t>
            </a:r>
            <a:r>
              <a:rPr lang="tr-TR" dirty="0" smtClean="0"/>
              <a:t>)</a:t>
            </a:r>
          </a:p>
          <a:p>
            <a:r>
              <a:rPr lang="tr-TR" dirty="0" err="1" smtClean="0">
                <a:solidFill>
                  <a:srgbClr val="FF0000"/>
                </a:solidFill>
              </a:rPr>
              <a:t>And</a:t>
            </a:r>
            <a:r>
              <a:rPr lang="tr-TR" dirty="0" smtClean="0">
                <a:solidFill>
                  <a:srgbClr val="FF0000"/>
                </a:solidFill>
              </a:rPr>
              <a:t> </a:t>
            </a:r>
            <a:r>
              <a:rPr lang="tr-TR" dirty="0" err="1" smtClean="0">
                <a:solidFill>
                  <a:srgbClr val="FF0000"/>
                </a:solidFill>
              </a:rPr>
              <a:t>many</a:t>
            </a:r>
            <a:r>
              <a:rPr lang="tr-TR" dirty="0" smtClean="0">
                <a:solidFill>
                  <a:srgbClr val="FF0000"/>
                </a:solidFill>
              </a:rPr>
              <a:t> </a:t>
            </a:r>
            <a:r>
              <a:rPr lang="tr-TR" dirty="0" err="1" smtClean="0">
                <a:solidFill>
                  <a:srgbClr val="FF0000"/>
                </a:solidFill>
              </a:rPr>
              <a:t>more</a:t>
            </a:r>
            <a:r>
              <a:rPr lang="tr-TR" dirty="0" smtClean="0">
                <a:solidFill>
                  <a:srgbClr val="FF0000"/>
                </a:solidFill>
              </a:rPr>
              <a:t>, </a:t>
            </a:r>
            <a:r>
              <a:rPr lang="tr-TR" dirty="0" err="1" smtClean="0">
                <a:solidFill>
                  <a:srgbClr val="FF0000"/>
                </a:solidFill>
              </a:rPr>
              <a:t>we</a:t>
            </a:r>
            <a:r>
              <a:rPr lang="tr-TR" dirty="0" smtClean="0">
                <a:solidFill>
                  <a:srgbClr val="FF0000"/>
                </a:solidFill>
              </a:rPr>
              <a:t> can not </a:t>
            </a:r>
            <a:r>
              <a:rPr lang="tr-TR" dirty="0" err="1" smtClean="0">
                <a:solidFill>
                  <a:srgbClr val="FF0000"/>
                </a:solidFill>
              </a:rPr>
              <a:t>count</a:t>
            </a:r>
            <a:r>
              <a:rPr lang="tr-TR" dirty="0" smtClean="0">
                <a:solidFill>
                  <a:srgbClr val="FF0000"/>
                </a:solidFill>
              </a:rPr>
              <a:t> </a:t>
            </a:r>
            <a:r>
              <a:rPr lang="tr-TR" dirty="0" err="1" smtClean="0">
                <a:solidFill>
                  <a:srgbClr val="FF0000"/>
                </a:solidFill>
              </a:rPr>
              <a:t>here</a:t>
            </a:r>
            <a:r>
              <a:rPr lang="tr-TR" dirty="0" smtClean="0">
                <a:solidFill>
                  <a:srgbClr val="FF0000"/>
                </a:solidFill>
              </a:rPr>
              <a:t>…</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589" y="0"/>
            <a:ext cx="4409395" cy="1143000"/>
          </a:xfrm>
        </p:spPr>
        <p:txBody>
          <a:bodyPr>
            <a:normAutofit fontScale="90000"/>
          </a:bodyPr>
          <a:lstStyle/>
          <a:p>
            <a:r>
              <a:rPr lang="tr-TR" dirty="0" err="1" smtClean="0"/>
              <a:t>Churches</a:t>
            </a:r>
            <a:r>
              <a:rPr lang="tr-TR" dirty="0"/>
              <a:t> </a:t>
            </a:r>
            <a:r>
              <a:rPr lang="tr-TR" dirty="0" err="1" smtClean="0"/>
              <a:t>to</a:t>
            </a:r>
            <a:r>
              <a:rPr lang="tr-TR" dirty="0" smtClean="0"/>
              <a:t> </a:t>
            </a:r>
            <a:r>
              <a:rPr lang="tr-TR" dirty="0" err="1" smtClean="0"/>
              <a:t>Mosques</a:t>
            </a:r>
            <a:endParaRPr lang="tr-TR" dirty="0"/>
          </a:p>
        </p:txBody>
      </p:sp>
      <p:sp>
        <p:nvSpPr>
          <p:cNvPr id="3" name="İçerik Yer Tutucusu 2"/>
          <p:cNvSpPr>
            <a:spLocks noGrp="1"/>
          </p:cNvSpPr>
          <p:nvPr>
            <p:ph idx="1"/>
          </p:nvPr>
        </p:nvSpPr>
        <p:spPr>
          <a:xfrm>
            <a:off x="-180528" y="1412776"/>
            <a:ext cx="5256584" cy="964704"/>
          </a:xfrm>
        </p:spPr>
        <p:txBody>
          <a:bodyPr>
            <a:noAutofit/>
          </a:bodyPr>
          <a:lstStyle/>
          <a:p>
            <a:r>
              <a:rPr lang="tr-TR" sz="1600" dirty="0" err="1" smtClean="0"/>
              <a:t>Newest</a:t>
            </a:r>
            <a:r>
              <a:rPr lang="tr-TR" sz="1600" dirty="0" smtClean="0"/>
              <a:t> </a:t>
            </a:r>
            <a:r>
              <a:rPr lang="tr-TR" sz="1600" dirty="0" err="1" smtClean="0"/>
              <a:t>converted</a:t>
            </a:r>
            <a:r>
              <a:rPr lang="tr-TR" sz="1600" dirty="0" smtClean="0"/>
              <a:t> </a:t>
            </a:r>
            <a:r>
              <a:rPr lang="tr-TR" sz="1600" dirty="0" err="1" smtClean="0"/>
              <a:t>one</a:t>
            </a:r>
            <a:r>
              <a:rPr lang="tr-TR" sz="1600" dirty="0" smtClean="0"/>
              <a:t> not </a:t>
            </a:r>
            <a:r>
              <a:rPr lang="tr-TR" sz="1600" dirty="0" err="1" smtClean="0"/>
              <a:t>Hagia</a:t>
            </a:r>
            <a:r>
              <a:rPr lang="tr-TR" sz="1600" dirty="0" smtClean="0"/>
              <a:t> </a:t>
            </a:r>
            <a:r>
              <a:rPr lang="tr-TR" sz="1600" dirty="0" err="1" smtClean="0"/>
              <a:t>Sophia</a:t>
            </a:r>
            <a:r>
              <a:rPr lang="tr-TR" sz="1600" dirty="0" smtClean="0"/>
              <a:t> </a:t>
            </a:r>
            <a:r>
              <a:rPr lang="tr-TR" sz="1600" dirty="0" err="1" smtClean="0"/>
              <a:t>anymore</a:t>
            </a:r>
            <a:r>
              <a:rPr lang="tr-TR" sz="1600" dirty="0" smtClean="0"/>
              <a:t> </a:t>
            </a:r>
            <a:r>
              <a:rPr lang="tr-TR" sz="1600" dirty="0" err="1" smtClean="0"/>
              <a:t>the</a:t>
            </a:r>
            <a:r>
              <a:rPr lang="tr-TR" sz="1600" dirty="0" smtClean="0"/>
              <a:t> </a:t>
            </a:r>
            <a:r>
              <a:rPr lang="tr-TR" sz="1600" dirty="0" err="1" smtClean="0"/>
              <a:t>newest</a:t>
            </a:r>
            <a:r>
              <a:rPr lang="tr-TR" sz="1600" dirty="0" smtClean="0"/>
              <a:t> </a:t>
            </a:r>
            <a:r>
              <a:rPr lang="tr-TR" sz="1600" dirty="0" err="1" smtClean="0"/>
              <a:t>one</a:t>
            </a:r>
            <a:r>
              <a:rPr lang="tr-TR" sz="1600" dirty="0" smtClean="0"/>
              <a:t> is Kariye (</a:t>
            </a:r>
            <a:r>
              <a:rPr lang="tr-TR" sz="1600" dirty="0" err="1" smtClean="0"/>
              <a:t>Chora</a:t>
            </a:r>
            <a:r>
              <a:rPr lang="tr-TR" sz="1600" dirty="0" smtClean="0"/>
              <a:t>) </a:t>
            </a:r>
            <a:r>
              <a:rPr lang="tr-TR" sz="1600" dirty="0" err="1" smtClean="0"/>
              <a:t>Museum</a:t>
            </a:r>
            <a:r>
              <a:rPr lang="tr-TR" sz="1600" dirty="0" smtClean="0"/>
              <a:t>, </a:t>
            </a:r>
            <a:r>
              <a:rPr lang="tr-TR" sz="1600" dirty="0" err="1" smtClean="0"/>
              <a:t>former</a:t>
            </a:r>
            <a:r>
              <a:rPr lang="tr-TR" sz="1600" dirty="0" smtClean="0"/>
              <a:t> </a:t>
            </a:r>
            <a:r>
              <a:rPr lang="tr-TR" sz="1600" dirty="0" err="1" smtClean="0"/>
              <a:t>Church</a:t>
            </a:r>
            <a:r>
              <a:rPr lang="tr-TR" sz="1600" dirty="0" smtClean="0"/>
              <a:t> </a:t>
            </a:r>
            <a:r>
              <a:rPr lang="tr-TR" sz="1600" dirty="0" err="1" smtClean="0"/>
              <a:t>became</a:t>
            </a:r>
            <a:r>
              <a:rPr lang="tr-TR" sz="1600" dirty="0" smtClean="0"/>
              <a:t> a </a:t>
            </a:r>
            <a:r>
              <a:rPr lang="tr-TR" sz="1600" dirty="0" err="1" smtClean="0"/>
              <a:t>Mosque</a:t>
            </a:r>
            <a:r>
              <a:rPr lang="tr-TR" sz="1600" dirty="0" smtClean="0"/>
              <a:t>.</a:t>
            </a:r>
          </a:p>
          <a:p>
            <a:r>
              <a:rPr lang="tr-TR" sz="1600" dirty="0" err="1" smtClean="0"/>
              <a:t>For</a:t>
            </a:r>
            <a:r>
              <a:rPr lang="tr-TR" sz="1600" dirty="0" smtClean="0"/>
              <a:t> </a:t>
            </a:r>
            <a:r>
              <a:rPr lang="tr-TR" sz="1600" dirty="0" err="1" smtClean="0"/>
              <a:t>more</a:t>
            </a:r>
            <a:r>
              <a:rPr lang="tr-TR" sz="1600" dirty="0" smtClean="0"/>
              <a:t> </a:t>
            </a:r>
            <a:r>
              <a:rPr lang="tr-TR" sz="1600" dirty="0" err="1" smtClean="0"/>
              <a:t>information</a:t>
            </a:r>
            <a:r>
              <a:rPr lang="tr-TR" sz="1600" dirty="0" smtClean="0"/>
              <a:t> </a:t>
            </a:r>
            <a:r>
              <a:rPr lang="tr-TR" sz="1600" dirty="0" err="1" smtClean="0"/>
              <a:t>please</a:t>
            </a:r>
            <a:r>
              <a:rPr lang="tr-TR" sz="1600" dirty="0" smtClean="0"/>
              <a:t> </a:t>
            </a:r>
            <a:r>
              <a:rPr lang="tr-TR" sz="1600" dirty="0" err="1" smtClean="0"/>
              <a:t>check</a:t>
            </a:r>
            <a:r>
              <a:rPr lang="tr-TR" sz="1600" dirty="0" smtClean="0"/>
              <a:t> </a:t>
            </a:r>
            <a:r>
              <a:rPr lang="tr-TR" sz="1600" dirty="0" err="1" smtClean="0"/>
              <a:t>Hagia</a:t>
            </a:r>
            <a:r>
              <a:rPr lang="tr-TR" sz="1600" dirty="0" smtClean="0"/>
              <a:t> </a:t>
            </a:r>
            <a:r>
              <a:rPr lang="tr-TR" sz="1600" dirty="0" err="1" smtClean="0"/>
              <a:t>Sophia</a:t>
            </a:r>
            <a:r>
              <a:rPr lang="tr-TR" sz="1600" dirty="0" smtClean="0"/>
              <a:t> Presentation.</a:t>
            </a: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776934"/>
            <a:ext cx="7345919" cy="408106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864" y="116632"/>
            <a:ext cx="4272136" cy="2744847"/>
          </a:xfrm>
          <a:prstGeom prst="rect">
            <a:avLst/>
          </a:prstGeom>
        </p:spPr>
      </p:pic>
    </p:spTree>
    <p:extLst>
      <p:ext uri="{BB962C8B-B14F-4D97-AF65-F5344CB8AC3E}">
        <p14:creationId xmlns:p14="http://schemas.microsoft.com/office/powerpoint/2010/main" val="2203106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928992" cy="1252728"/>
          </a:xfrm>
        </p:spPr>
        <p:txBody>
          <a:bodyPr>
            <a:noAutofit/>
          </a:bodyPr>
          <a:lstStyle/>
          <a:p>
            <a:pPr algn="ctr"/>
            <a:r>
              <a:rPr lang="tr-TR" sz="1600" dirty="0" smtClean="0"/>
              <a:t>ST. PAUL’S STEPS </a:t>
            </a:r>
            <a:br>
              <a:rPr lang="tr-TR" sz="1600" dirty="0" smtClean="0"/>
            </a:br>
            <a:r>
              <a:rPr lang="en-US" sz="1600" b="0" dirty="0" smtClean="0">
                <a:solidFill>
                  <a:schemeClr val="bg1"/>
                </a:solidFill>
              </a:rPr>
              <a:t>During </a:t>
            </a:r>
            <a:r>
              <a:rPr lang="en-US" sz="1600" b="0" dirty="0">
                <a:solidFill>
                  <a:schemeClr val="bg1"/>
                </a:solidFill>
              </a:rPr>
              <a:t>the first two centuries of the Roman </a:t>
            </a:r>
            <a:r>
              <a:rPr lang="en-US" sz="1600" b="0" dirty="0" smtClean="0">
                <a:solidFill>
                  <a:schemeClr val="bg1"/>
                </a:solidFill>
              </a:rPr>
              <a:t>Empire</a:t>
            </a:r>
            <a:r>
              <a:rPr lang="tr-TR" sz="1600" b="0" dirty="0" smtClean="0">
                <a:solidFill>
                  <a:schemeClr val="bg1"/>
                </a:solidFill>
              </a:rPr>
              <a:t>,</a:t>
            </a:r>
            <a:br>
              <a:rPr lang="tr-TR" sz="1600" b="0" dirty="0" smtClean="0">
                <a:solidFill>
                  <a:schemeClr val="bg1"/>
                </a:solidFill>
              </a:rPr>
            </a:br>
            <a:r>
              <a:rPr lang="en-US" sz="1600" b="0" dirty="0" smtClean="0">
                <a:solidFill>
                  <a:schemeClr val="bg1"/>
                </a:solidFill>
              </a:rPr>
              <a:t>Paul </a:t>
            </a:r>
            <a:r>
              <a:rPr lang="en-US" sz="1600" b="0" dirty="0">
                <a:solidFill>
                  <a:schemeClr val="bg1"/>
                </a:solidFill>
              </a:rPr>
              <a:t>and his companions sometimes traveled by ship, but much of the time they walked, probably beside a donkey carrying tools, clothes, and perhaps some scrolls. </a:t>
            </a:r>
            <a:endParaRPr lang="en-GB" sz="16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484784"/>
            <a:ext cx="8784976" cy="5391779"/>
          </a:xfrm>
        </p:spPr>
      </p:pic>
    </p:spTree>
    <p:extLst>
      <p:ext uri="{BB962C8B-B14F-4D97-AF65-F5344CB8AC3E}">
        <p14:creationId xmlns:p14="http://schemas.microsoft.com/office/powerpoint/2010/main" val="763459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is </a:t>
            </a:r>
            <a:r>
              <a:rPr lang="tr-TR" dirty="0" err="1" smtClean="0"/>
              <a:t>more</a:t>
            </a:r>
            <a:r>
              <a:rPr lang="tr-TR" dirty="0" smtClean="0"/>
              <a:t>…</a:t>
            </a:r>
            <a:endParaRPr lang="tr-TR" dirty="0"/>
          </a:p>
        </p:txBody>
      </p:sp>
      <p:sp>
        <p:nvSpPr>
          <p:cNvPr id="3" name="2 İçerik Yer Tutucusu"/>
          <p:cNvSpPr>
            <a:spLocks noGrp="1"/>
          </p:cNvSpPr>
          <p:nvPr>
            <p:ph idx="1"/>
          </p:nvPr>
        </p:nvSpPr>
        <p:spPr/>
        <p:txBody>
          <a:bodyPr/>
          <a:lstStyle/>
          <a:p>
            <a:r>
              <a:rPr lang="en-GB" dirty="0" smtClean="0"/>
              <a:t>N</a:t>
            </a:r>
            <a:r>
              <a:rPr lang="tr-TR" dirty="0" smtClean="0"/>
              <a:t>e</a:t>
            </a:r>
            <a:r>
              <a:rPr lang="en-GB" dirty="0" err="1" smtClean="0"/>
              <a:t>i</a:t>
            </a:r>
            <a:r>
              <a:rPr lang="tr-TR" dirty="0" err="1" smtClean="0"/>
              <a:t>th</a:t>
            </a:r>
            <a:r>
              <a:rPr lang="en-GB" dirty="0" err="1" smtClean="0"/>
              <a:t>er</a:t>
            </a:r>
            <a:r>
              <a:rPr lang="en-GB" dirty="0" smtClean="0"/>
              <a:t> confiscations nor </a:t>
            </a:r>
            <a:r>
              <a:rPr lang="en-GB" dirty="0" err="1" smtClean="0"/>
              <a:t>convertion</a:t>
            </a:r>
            <a:r>
              <a:rPr lang="en-GB" dirty="0" smtClean="0"/>
              <a:t> to mosque, a huge amount of Christian’s properties were damaged. Some churches are still used as barn.</a:t>
            </a:r>
            <a:endParaRPr lang="tr-TR" dirty="0" smtClean="0"/>
          </a:p>
          <a:p>
            <a:endParaRPr lang="en-GB" dirty="0" smtClean="0"/>
          </a:p>
          <a:p>
            <a:r>
              <a:rPr lang="en-GB" dirty="0" smtClean="0"/>
              <a:t>The properties that are still alive today are exposed to a danger of weasel renovations.</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12776"/>
            <a:ext cx="8229600" cy="5480965"/>
          </a:xfrm>
        </p:spPr>
        <p:txBody>
          <a:bodyPr>
            <a:normAutofit lnSpcReduction="10000"/>
          </a:bodyPr>
          <a:lstStyle/>
          <a:p>
            <a:r>
              <a:rPr lang="en-GB" dirty="0" smtClean="0"/>
              <a:t>Unfortunately, there is no good stories about Turkish Christians, but according to </a:t>
            </a:r>
            <a:r>
              <a:rPr lang="en-US" dirty="0" smtClean="0"/>
              <a:t>Lausanne</a:t>
            </a:r>
            <a:r>
              <a:rPr lang="tr-TR" dirty="0" smtClean="0"/>
              <a:t> </a:t>
            </a:r>
            <a:r>
              <a:rPr lang="en-GB" dirty="0" smtClean="0"/>
              <a:t>Peace Agreement</a:t>
            </a:r>
            <a:r>
              <a:rPr lang="en-US" dirty="0" smtClean="0"/>
              <a:t>, Switzerland, on 30 January 1923</a:t>
            </a:r>
            <a:r>
              <a:rPr lang="tr-TR" dirty="0" smtClean="0"/>
              <a:t>, </a:t>
            </a:r>
            <a:r>
              <a:rPr lang="en-GB" dirty="0" smtClean="0"/>
              <a:t>Christian minorities have some rights as</a:t>
            </a:r>
            <a:r>
              <a:rPr lang="tr-TR" dirty="0" smtClean="0"/>
              <a:t>;</a:t>
            </a:r>
          </a:p>
          <a:p>
            <a:pPr lvl="1"/>
            <a:r>
              <a:rPr lang="en-GB" dirty="0" smtClean="0"/>
              <a:t>Mother language education</a:t>
            </a:r>
          </a:p>
          <a:p>
            <a:pPr lvl="1"/>
            <a:r>
              <a:rPr lang="en-GB" dirty="0" smtClean="0"/>
              <a:t>Praying rights such as, weddings, funeral, baptism</a:t>
            </a:r>
          </a:p>
          <a:p>
            <a:pPr lvl="1"/>
            <a:r>
              <a:rPr lang="en-GB" dirty="0" smtClean="0"/>
              <a:t>However, this human rights are not economically supported by government.</a:t>
            </a:r>
            <a:endParaRPr lang="tr-TR" dirty="0" smtClean="0"/>
          </a:p>
          <a:p>
            <a:pPr lvl="1"/>
            <a:endParaRPr lang="tr-TR" dirty="0" smtClean="0"/>
          </a:p>
          <a:p>
            <a:r>
              <a:rPr lang="en-GB" dirty="0" smtClean="0"/>
              <a:t>Let’s take a look a few more pictures</a:t>
            </a:r>
            <a:r>
              <a:rPr lang="tr-TR" dirty="0" smtClean="0"/>
              <a:t>…</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949280"/>
            <a:ext cx="9078764" cy="482585"/>
          </a:xfrm>
        </p:spPr>
        <p:txBody>
          <a:bodyPr>
            <a:noAutofit/>
          </a:bodyPr>
          <a:lstStyle/>
          <a:p>
            <a:pPr algn="ctr"/>
            <a:r>
              <a:rPr lang="tr-TR" sz="2800" dirty="0" err="1" smtClean="0"/>
              <a:t>Sumela</a:t>
            </a:r>
            <a:r>
              <a:rPr lang="tr-TR" sz="2800" dirty="0" smtClean="0"/>
              <a:t> </a:t>
            </a:r>
            <a:r>
              <a:rPr lang="tr-TR" sz="2800" dirty="0" err="1" smtClean="0"/>
              <a:t>Greek</a:t>
            </a:r>
            <a:r>
              <a:rPr lang="tr-TR" sz="2800" dirty="0" smtClean="0"/>
              <a:t> </a:t>
            </a:r>
            <a:r>
              <a:rPr lang="tr-TR" sz="2800" dirty="0" err="1" smtClean="0"/>
              <a:t>Orthodox</a:t>
            </a:r>
            <a:r>
              <a:rPr lang="tr-TR" sz="2800" dirty="0" smtClean="0"/>
              <a:t> </a:t>
            </a:r>
            <a:r>
              <a:rPr lang="tr-TR" sz="2800" dirty="0" err="1" smtClean="0"/>
              <a:t>Monastery</a:t>
            </a:r>
            <a:r>
              <a:rPr lang="tr-TR" sz="2800" dirty="0" smtClean="0"/>
              <a:t> – Trabzon </a:t>
            </a:r>
          </a:p>
          <a:p>
            <a:pPr marL="118872" indent="0" algn="ctr">
              <a:buNone/>
            </a:pPr>
            <a:r>
              <a:rPr lang="tr-TR" sz="2800" dirty="0" smtClean="0"/>
              <a:t>(North </a:t>
            </a:r>
            <a:r>
              <a:rPr lang="tr-TR" sz="2800" dirty="0" err="1" smtClean="0"/>
              <a:t>Eastern</a:t>
            </a:r>
            <a:r>
              <a:rPr lang="tr-TR" sz="2800" dirty="0" smtClean="0"/>
              <a:t> </a:t>
            </a:r>
            <a:r>
              <a:rPr lang="tr-TR" sz="2800" dirty="0" err="1" smtClean="0"/>
              <a:t>Turkey</a:t>
            </a:r>
            <a:r>
              <a:rPr lang="tr-TR" sz="2800" dirty="0" smtClean="0"/>
              <a:t> </a:t>
            </a:r>
            <a:r>
              <a:rPr lang="tr-TR" sz="2800" dirty="0" err="1" smtClean="0"/>
              <a:t>near</a:t>
            </a:r>
            <a:r>
              <a:rPr lang="tr-TR" sz="2800" dirty="0" smtClean="0"/>
              <a:t> Black </a:t>
            </a:r>
            <a:r>
              <a:rPr lang="tr-TR" sz="2800" dirty="0" err="1" smtClean="0"/>
              <a:t>Sea</a:t>
            </a:r>
            <a:r>
              <a:rPr lang="tr-TR" sz="2800" dirty="0" smtClean="0"/>
              <a:t>)</a:t>
            </a:r>
            <a:endParaRPr lang="tr-TR" sz="2800" dirty="0"/>
          </a:p>
        </p:txBody>
      </p:sp>
      <p:pic>
        <p:nvPicPr>
          <p:cNvPr id="4" name="3 Resim" descr="sumela.jpg"/>
          <p:cNvPicPr>
            <a:picLocks noChangeAspect="1"/>
          </p:cNvPicPr>
          <p:nvPr/>
        </p:nvPicPr>
        <p:blipFill>
          <a:blip r:embed="rId2"/>
          <a:stretch>
            <a:fillRect/>
          </a:stretch>
        </p:blipFill>
        <p:spPr>
          <a:xfrm>
            <a:off x="117768" y="836712"/>
            <a:ext cx="8960996" cy="504056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805264"/>
            <a:ext cx="8229600" cy="1025212"/>
          </a:xfrm>
        </p:spPr>
        <p:txBody>
          <a:bodyPr>
            <a:normAutofit fontScale="92500" lnSpcReduction="10000"/>
          </a:bodyPr>
          <a:lstStyle/>
          <a:p>
            <a:pPr algn="ctr"/>
            <a:r>
              <a:rPr lang="tr-TR" dirty="0" err="1" smtClean="0"/>
              <a:t>Monastery</a:t>
            </a:r>
            <a:r>
              <a:rPr lang="tr-TR" dirty="0" smtClean="0"/>
              <a:t> of Mor </a:t>
            </a:r>
            <a:r>
              <a:rPr lang="tr-TR" dirty="0" err="1" smtClean="0"/>
              <a:t>Gabriel</a:t>
            </a:r>
            <a:r>
              <a:rPr lang="tr-TR" dirty="0" smtClean="0"/>
              <a:t> (</a:t>
            </a:r>
            <a:r>
              <a:rPr lang="tr-TR" dirty="0" err="1" smtClean="0"/>
              <a:t>Syriac</a:t>
            </a:r>
            <a:r>
              <a:rPr lang="tr-TR" dirty="0" smtClean="0"/>
              <a:t>)- Mardin (South East </a:t>
            </a:r>
            <a:r>
              <a:rPr lang="tr-TR" dirty="0" err="1" smtClean="0"/>
              <a:t>Turkey</a:t>
            </a:r>
            <a:r>
              <a:rPr lang="tr-TR" dirty="0" smtClean="0"/>
              <a:t> </a:t>
            </a:r>
            <a:r>
              <a:rPr lang="tr-TR" dirty="0" err="1" smtClean="0"/>
              <a:t>near</a:t>
            </a:r>
            <a:r>
              <a:rPr lang="tr-TR" dirty="0" smtClean="0"/>
              <a:t> </a:t>
            </a:r>
            <a:r>
              <a:rPr lang="tr-TR" dirty="0" err="1" smtClean="0"/>
              <a:t>Syria</a:t>
            </a:r>
            <a:r>
              <a:rPr lang="tr-TR" dirty="0" smtClean="0"/>
              <a:t> </a:t>
            </a:r>
            <a:r>
              <a:rPr lang="tr-TR" dirty="0" err="1" smtClean="0"/>
              <a:t>Border</a:t>
            </a:r>
            <a:r>
              <a:rPr lang="tr-TR" dirty="0" smtClean="0"/>
              <a:t>)</a:t>
            </a:r>
            <a:endParaRPr lang="tr-TR" dirty="0"/>
          </a:p>
        </p:txBody>
      </p:sp>
      <p:pic>
        <p:nvPicPr>
          <p:cNvPr id="4" name="3 Resim" descr="Mor Gabriel.jpg"/>
          <p:cNvPicPr>
            <a:picLocks noChangeAspect="1"/>
          </p:cNvPicPr>
          <p:nvPr/>
        </p:nvPicPr>
        <p:blipFill>
          <a:blip r:embed="rId2"/>
          <a:stretch>
            <a:fillRect/>
          </a:stretch>
        </p:blipFill>
        <p:spPr>
          <a:xfrm>
            <a:off x="805832" y="175619"/>
            <a:ext cx="7632848" cy="572127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572140"/>
            <a:ext cx="8229600" cy="953204"/>
          </a:xfrm>
        </p:spPr>
        <p:txBody>
          <a:bodyPr>
            <a:normAutofit fontScale="92500" lnSpcReduction="20000"/>
          </a:bodyPr>
          <a:lstStyle/>
          <a:p>
            <a:pPr algn="ctr"/>
            <a:r>
              <a:rPr lang="tr-TR" dirty="0" err="1" smtClean="0"/>
              <a:t>Halki</a:t>
            </a:r>
            <a:r>
              <a:rPr lang="tr-TR" dirty="0" smtClean="0"/>
              <a:t> </a:t>
            </a:r>
            <a:r>
              <a:rPr lang="tr-TR" dirty="0" err="1" smtClean="0"/>
              <a:t>Seminary</a:t>
            </a:r>
            <a:r>
              <a:rPr lang="tr-TR" dirty="0" smtClean="0"/>
              <a:t> – </a:t>
            </a:r>
            <a:r>
              <a:rPr lang="tr-TR" dirty="0" err="1" smtClean="0"/>
              <a:t>Former</a:t>
            </a:r>
            <a:r>
              <a:rPr lang="tr-TR" dirty="0" smtClean="0"/>
              <a:t> </a:t>
            </a:r>
            <a:r>
              <a:rPr lang="tr-TR" dirty="0" err="1" smtClean="0"/>
              <a:t>Greek</a:t>
            </a:r>
            <a:r>
              <a:rPr lang="tr-TR" dirty="0" smtClean="0"/>
              <a:t> </a:t>
            </a:r>
            <a:r>
              <a:rPr lang="tr-TR" dirty="0" err="1" smtClean="0"/>
              <a:t>Religious</a:t>
            </a:r>
            <a:r>
              <a:rPr lang="tr-TR" dirty="0" smtClean="0"/>
              <a:t> School - </a:t>
            </a:r>
            <a:r>
              <a:rPr lang="tr-TR" dirty="0" err="1" smtClean="0"/>
              <a:t>Istanbul</a:t>
            </a:r>
            <a:r>
              <a:rPr lang="tr-TR" dirty="0" smtClean="0"/>
              <a:t> </a:t>
            </a:r>
            <a:r>
              <a:rPr lang="tr-TR" dirty="0" err="1" smtClean="0"/>
              <a:t>Prince</a:t>
            </a:r>
            <a:r>
              <a:rPr lang="tr-TR" dirty="0" smtClean="0"/>
              <a:t> </a:t>
            </a:r>
            <a:r>
              <a:rPr lang="tr-TR" dirty="0" err="1" smtClean="0"/>
              <a:t>Islands</a:t>
            </a:r>
            <a:endParaRPr lang="tr-TR" dirty="0"/>
          </a:p>
        </p:txBody>
      </p:sp>
      <p:pic>
        <p:nvPicPr>
          <p:cNvPr id="4" name="3 Resim" descr="heybeliada ruhban.jpg"/>
          <p:cNvPicPr>
            <a:picLocks noChangeAspect="1"/>
          </p:cNvPicPr>
          <p:nvPr/>
        </p:nvPicPr>
        <p:blipFill>
          <a:blip r:embed="rId2"/>
          <a:stretch>
            <a:fillRect/>
          </a:stretch>
        </p:blipFill>
        <p:spPr>
          <a:xfrm>
            <a:off x="714348" y="857232"/>
            <a:ext cx="7744759" cy="435771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6856" y="5661248"/>
            <a:ext cx="8229600" cy="911213"/>
          </a:xfrm>
        </p:spPr>
        <p:txBody>
          <a:bodyPr>
            <a:normAutofit fontScale="92500" lnSpcReduction="20000"/>
          </a:bodyPr>
          <a:lstStyle/>
          <a:p>
            <a:r>
              <a:rPr lang="tr-TR" dirty="0" err="1" smtClean="0"/>
              <a:t>Some</a:t>
            </a:r>
            <a:r>
              <a:rPr lang="tr-TR" dirty="0" smtClean="0"/>
              <a:t> </a:t>
            </a:r>
            <a:r>
              <a:rPr lang="tr-TR" dirty="0" err="1" smtClean="0"/>
              <a:t>minority</a:t>
            </a:r>
            <a:r>
              <a:rPr lang="tr-TR" dirty="0" smtClean="0"/>
              <a:t> </a:t>
            </a:r>
            <a:r>
              <a:rPr lang="tr-TR" dirty="0" err="1" smtClean="0"/>
              <a:t>newspapers</a:t>
            </a:r>
            <a:r>
              <a:rPr lang="tr-TR" dirty="0" smtClean="0"/>
              <a:t> </a:t>
            </a:r>
          </a:p>
          <a:p>
            <a:pPr marL="118872" indent="0">
              <a:buNone/>
            </a:pPr>
            <a:r>
              <a:rPr lang="tr-TR" dirty="0" smtClean="0"/>
              <a:t>(</a:t>
            </a:r>
            <a:r>
              <a:rPr lang="tr-TR" dirty="0" err="1" smtClean="0"/>
              <a:t>Salom</a:t>
            </a:r>
            <a:r>
              <a:rPr lang="tr-TR" dirty="0" smtClean="0"/>
              <a:t> </a:t>
            </a:r>
            <a:r>
              <a:rPr lang="tr-TR" dirty="0" err="1" smtClean="0"/>
              <a:t>belongs</a:t>
            </a:r>
            <a:r>
              <a:rPr lang="tr-TR" dirty="0" smtClean="0"/>
              <a:t> </a:t>
            </a:r>
            <a:r>
              <a:rPr lang="tr-TR" dirty="0" err="1" smtClean="0"/>
              <a:t>to</a:t>
            </a:r>
            <a:r>
              <a:rPr lang="tr-TR" dirty="0" smtClean="0"/>
              <a:t> </a:t>
            </a:r>
            <a:r>
              <a:rPr lang="tr-TR" dirty="0" err="1" smtClean="0"/>
              <a:t>Jewish</a:t>
            </a:r>
            <a:r>
              <a:rPr lang="tr-TR" dirty="0" smtClean="0"/>
              <a:t> </a:t>
            </a:r>
            <a:r>
              <a:rPr lang="tr-TR" dirty="0" err="1" smtClean="0"/>
              <a:t>community</a:t>
            </a:r>
            <a:r>
              <a:rPr lang="tr-TR" dirty="0" smtClean="0"/>
              <a:t>)</a:t>
            </a:r>
            <a:endParaRPr lang="tr-TR" dirty="0"/>
          </a:p>
        </p:txBody>
      </p:sp>
      <p:pic>
        <p:nvPicPr>
          <p:cNvPr id="4" name="3 Resim" descr="azinlik_gazeteleri_devletten_mali_destek_bekliyor_h62096_ef30f.jpg"/>
          <p:cNvPicPr>
            <a:picLocks noChangeAspect="1"/>
          </p:cNvPicPr>
          <p:nvPr/>
        </p:nvPicPr>
        <p:blipFill>
          <a:blip r:embed="rId2"/>
          <a:stretch>
            <a:fillRect/>
          </a:stretch>
        </p:blipFill>
        <p:spPr>
          <a:xfrm>
            <a:off x="467544" y="417067"/>
            <a:ext cx="8208912" cy="501138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References</a:t>
            </a:r>
            <a:endParaRPr lang="tr-TR" dirty="0"/>
          </a:p>
        </p:txBody>
      </p:sp>
      <p:sp>
        <p:nvSpPr>
          <p:cNvPr id="3" name="İçerik Yer Tutucusu 2"/>
          <p:cNvSpPr>
            <a:spLocks noGrp="1"/>
          </p:cNvSpPr>
          <p:nvPr>
            <p:ph idx="1"/>
          </p:nvPr>
        </p:nvSpPr>
        <p:spPr/>
        <p:txBody>
          <a:bodyPr>
            <a:normAutofit/>
          </a:bodyPr>
          <a:lstStyle/>
          <a:p>
            <a:r>
              <a:rPr lang="tr-TR" sz="1800" dirty="0" smtClean="0">
                <a:hlinkClick r:id="rId2"/>
              </a:rPr>
              <a:t>https://en.wikipedia.org/wiki/Christianity_in_Turkey</a:t>
            </a:r>
          </a:p>
          <a:p>
            <a:r>
              <a:rPr lang="tr-TR" sz="1800" dirty="0" smtClean="0">
                <a:hlinkClick r:id="rId2"/>
              </a:rPr>
              <a:t>https://en.wikipedia.org/wiki/Christianity_in_Turkey#List_of_church_buildings_in_Turkey</a:t>
            </a:r>
            <a:endParaRPr lang="tr-TR" sz="1800" dirty="0">
              <a:hlinkClick r:id="rId2"/>
            </a:endParaRPr>
          </a:p>
          <a:p>
            <a:r>
              <a:rPr lang="tr-TR" sz="1800" dirty="0" smtClean="0">
                <a:hlinkClick r:id="rId3"/>
              </a:rPr>
              <a:t>http://www.turkiyeermenileripatrikligi.org/</a:t>
            </a:r>
            <a:endParaRPr lang="tr-TR" sz="1800" dirty="0" smtClean="0"/>
          </a:p>
          <a:p>
            <a:r>
              <a:rPr lang="tr-TR" sz="1800" dirty="0" smtClean="0">
                <a:hlinkClick r:id="rId4"/>
              </a:rPr>
              <a:t>https://en.wikipedia.org/wiki/Varl%C4%B1k_Vergisi</a:t>
            </a:r>
            <a:endParaRPr lang="tr-TR" sz="1800" dirty="0" smtClean="0"/>
          </a:p>
          <a:p>
            <a:r>
              <a:rPr lang="tr-TR" sz="1800" dirty="0">
                <a:hlinkClick r:id="rId5"/>
              </a:rPr>
              <a:t>https://</a:t>
            </a:r>
            <a:r>
              <a:rPr lang="tr-TR" sz="1800" dirty="0" smtClean="0">
                <a:hlinkClick r:id="rId5"/>
              </a:rPr>
              <a:t>www.hurriyetdailynews.com/turkey-converts-kariye-museum-into-mosque-157585</a:t>
            </a:r>
            <a:endParaRPr lang="tr-TR" sz="1800" dirty="0" smtClean="0"/>
          </a:p>
          <a:p>
            <a:r>
              <a:rPr lang="en-GB" sz="1800" dirty="0">
                <a:hlinkClick r:id="rId6"/>
              </a:rPr>
              <a:t>https://</a:t>
            </a:r>
            <a:r>
              <a:rPr lang="en-GB" sz="1800" dirty="0" smtClean="0">
                <a:hlinkClick r:id="rId6"/>
              </a:rPr>
              <a:t>en.wikipedia.org/wiki/Cappadocia</a:t>
            </a:r>
            <a:endParaRPr lang="tr-TR" sz="1800" dirty="0" smtClean="0"/>
          </a:p>
          <a:p>
            <a:r>
              <a:rPr lang="en-GB" sz="1800" dirty="0">
                <a:hlinkClick r:id="rId7"/>
              </a:rPr>
              <a:t>https://</a:t>
            </a:r>
            <a:r>
              <a:rPr lang="en-GB" sz="1800" dirty="0" smtClean="0">
                <a:hlinkClick r:id="rId7"/>
              </a:rPr>
              <a:t>en.wikipedia.org/wiki/Istanbul_pogrom</a:t>
            </a:r>
            <a:endParaRPr lang="tr-TR" sz="1800" dirty="0" smtClean="0"/>
          </a:p>
          <a:p>
            <a:r>
              <a:rPr lang="en-GB" sz="1800" dirty="0">
                <a:hlinkClick r:id="rId8"/>
              </a:rPr>
              <a:t>https://</a:t>
            </a:r>
            <a:r>
              <a:rPr lang="en-GB" sz="1800" dirty="0" smtClean="0">
                <a:hlinkClick r:id="rId8"/>
              </a:rPr>
              <a:t>en.wikipedia.org/wiki/Armenian_Genocide</a:t>
            </a:r>
            <a:endParaRPr lang="tr-TR" sz="1800" dirty="0" smtClean="0"/>
          </a:p>
          <a:p>
            <a:r>
              <a:rPr lang="en-GB" sz="1800" dirty="0">
                <a:hlinkClick r:id="rId9"/>
              </a:rPr>
              <a:t>https://</a:t>
            </a:r>
            <a:r>
              <a:rPr lang="en-GB" sz="1800" dirty="0" smtClean="0">
                <a:hlinkClick r:id="rId9"/>
              </a:rPr>
              <a:t>theconversation.com/christians-have-lived-in-turkey-for-two-millennia-but-their-future-is-uncertain-127296</a:t>
            </a:r>
            <a:endParaRPr lang="tr-TR" sz="1800" dirty="0" smtClean="0"/>
          </a:p>
          <a:p>
            <a:r>
              <a:rPr lang="en-GB" sz="1800" dirty="0">
                <a:hlinkClick r:id="rId10"/>
              </a:rPr>
              <a:t>https://www.bestofephesus.com/christianity-in-turkey.php</a:t>
            </a:r>
            <a:endParaRPr lang="en-GB" sz="1800" dirty="0"/>
          </a:p>
        </p:txBody>
      </p:sp>
    </p:spTree>
    <p:extLst>
      <p:ext uri="{BB962C8B-B14F-4D97-AF65-F5344CB8AC3E}">
        <p14:creationId xmlns:p14="http://schemas.microsoft.com/office/powerpoint/2010/main" val="3005513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t>Thank</a:t>
            </a:r>
            <a:r>
              <a:rPr lang="tr-TR" dirty="0" smtClean="0"/>
              <a:t> </a:t>
            </a:r>
            <a:r>
              <a:rPr lang="tr-TR" dirty="0" err="1" smtClean="0"/>
              <a:t>You</a:t>
            </a:r>
            <a:endParaRPr lang="en-GB" dirty="0"/>
          </a:p>
        </p:txBody>
      </p:sp>
      <p:sp>
        <p:nvSpPr>
          <p:cNvPr id="3" name="Alt Başlık 2"/>
          <p:cNvSpPr>
            <a:spLocks noGrp="1"/>
          </p:cNvSpPr>
          <p:nvPr>
            <p:ph type="subTitle" idx="1"/>
          </p:nvPr>
        </p:nvSpPr>
        <p:spPr/>
        <p:txBody>
          <a:bodyPr/>
          <a:lstStyle/>
          <a:p>
            <a:r>
              <a:rPr lang="tr-TR" dirty="0" err="1" smtClean="0"/>
              <a:t>By</a:t>
            </a:r>
            <a:r>
              <a:rPr lang="tr-TR" dirty="0" smtClean="0"/>
              <a:t> OP</a:t>
            </a:r>
            <a:endParaRPr lang="en-GB" dirty="0"/>
          </a:p>
        </p:txBody>
      </p:sp>
    </p:spTree>
    <p:extLst>
      <p:ext uri="{BB962C8B-B14F-4D97-AF65-F5344CB8AC3E}">
        <p14:creationId xmlns:p14="http://schemas.microsoft.com/office/powerpoint/2010/main" val="264262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hurch-sirince.JPG"/>
          <p:cNvPicPr>
            <a:picLocks noChangeAspect="1"/>
          </p:cNvPicPr>
          <p:nvPr/>
        </p:nvPicPr>
        <p:blipFill>
          <a:blip r:embed="rId2"/>
          <a:stretch>
            <a:fillRect/>
          </a:stretch>
        </p:blipFill>
        <p:spPr>
          <a:xfrm>
            <a:off x="214282" y="1071522"/>
            <a:ext cx="8701470" cy="5786478"/>
          </a:xfrm>
          <a:prstGeom prst="rect">
            <a:avLst/>
          </a:prstGeom>
        </p:spPr>
      </p:pic>
      <p:sp>
        <p:nvSpPr>
          <p:cNvPr id="2" name="Metin kutusu 1"/>
          <p:cNvSpPr txBox="1"/>
          <p:nvPr/>
        </p:nvSpPr>
        <p:spPr>
          <a:xfrm>
            <a:off x="38238" y="332656"/>
            <a:ext cx="9105762" cy="584775"/>
          </a:xfrm>
          <a:prstGeom prst="rect">
            <a:avLst/>
          </a:prstGeom>
          <a:noFill/>
        </p:spPr>
        <p:txBody>
          <a:bodyPr wrap="none" rtlCol="0">
            <a:spAutoFit/>
          </a:bodyPr>
          <a:lstStyle/>
          <a:p>
            <a:r>
              <a:rPr lang="en-GB" sz="3200" dirty="0" err="1">
                <a:solidFill>
                  <a:srgbClr val="FFFF00"/>
                </a:solidFill>
              </a:rPr>
              <a:t>Sirince</a:t>
            </a:r>
            <a:r>
              <a:rPr lang="en-GB" sz="3200" dirty="0">
                <a:solidFill>
                  <a:srgbClr val="FFFF00"/>
                </a:solidFill>
              </a:rPr>
              <a:t> (</a:t>
            </a:r>
            <a:r>
              <a:rPr lang="en-GB" sz="3200" dirty="0" smtClean="0">
                <a:solidFill>
                  <a:srgbClr val="FFFF00"/>
                </a:solidFill>
              </a:rPr>
              <a:t>Izmir</a:t>
            </a:r>
            <a:r>
              <a:rPr lang="tr-TR" sz="3200" dirty="0" smtClean="0">
                <a:solidFill>
                  <a:srgbClr val="FFFF00"/>
                </a:solidFill>
              </a:rPr>
              <a:t>-</a:t>
            </a:r>
            <a:r>
              <a:rPr lang="tr-TR" sz="3200" dirty="0" err="1" smtClean="0">
                <a:solidFill>
                  <a:srgbClr val="FFFF00"/>
                </a:solidFill>
              </a:rPr>
              <a:t>Smyrna</a:t>
            </a:r>
            <a:r>
              <a:rPr lang="en-GB" sz="3200" dirty="0" smtClean="0">
                <a:solidFill>
                  <a:srgbClr val="FFFF00"/>
                </a:solidFill>
              </a:rPr>
              <a:t>) </a:t>
            </a:r>
            <a:r>
              <a:rPr lang="en-GB" sz="3200" dirty="0">
                <a:solidFill>
                  <a:srgbClr val="FFFF00"/>
                </a:solidFill>
              </a:rPr>
              <a:t>Church of St. John The Baptist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şirince-neresi-şirincede-gezilecek-yerler-Aziz-John-Baptist-Kilisesi.jpg"/>
          <p:cNvPicPr>
            <a:picLocks noChangeAspect="1"/>
          </p:cNvPicPr>
          <p:nvPr/>
        </p:nvPicPr>
        <p:blipFill>
          <a:blip r:embed="rId2"/>
          <a:stretch>
            <a:fillRect/>
          </a:stretch>
        </p:blipFill>
        <p:spPr>
          <a:xfrm>
            <a:off x="899592" y="1556792"/>
            <a:ext cx="7620000" cy="5076825"/>
          </a:xfrm>
          <a:prstGeom prst="rect">
            <a:avLst/>
          </a:prstGeom>
        </p:spPr>
      </p:pic>
      <p:sp>
        <p:nvSpPr>
          <p:cNvPr id="5" name="Metin kutusu 4"/>
          <p:cNvSpPr txBox="1"/>
          <p:nvPr/>
        </p:nvSpPr>
        <p:spPr>
          <a:xfrm>
            <a:off x="38238" y="332656"/>
            <a:ext cx="9105762" cy="584775"/>
          </a:xfrm>
          <a:prstGeom prst="rect">
            <a:avLst/>
          </a:prstGeom>
          <a:noFill/>
        </p:spPr>
        <p:txBody>
          <a:bodyPr wrap="none" rtlCol="0">
            <a:spAutoFit/>
          </a:bodyPr>
          <a:lstStyle/>
          <a:p>
            <a:r>
              <a:rPr lang="en-GB" sz="3200" dirty="0" err="1">
                <a:solidFill>
                  <a:srgbClr val="FFFF00"/>
                </a:solidFill>
              </a:rPr>
              <a:t>Sirince</a:t>
            </a:r>
            <a:r>
              <a:rPr lang="en-GB" sz="3200" dirty="0">
                <a:solidFill>
                  <a:srgbClr val="FFFF00"/>
                </a:solidFill>
              </a:rPr>
              <a:t> (</a:t>
            </a:r>
            <a:r>
              <a:rPr lang="en-GB" sz="3200" dirty="0" smtClean="0">
                <a:solidFill>
                  <a:srgbClr val="FFFF00"/>
                </a:solidFill>
              </a:rPr>
              <a:t>Izmir</a:t>
            </a:r>
            <a:r>
              <a:rPr lang="tr-TR" sz="3200" dirty="0" smtClean="0">
                <a:solidFill>
                  <a:srgbClr val="FFFF00"/>
                </a:solidFill>
              </a:rPr>
              <a:t>-</a:t>
            </a:r>
            <a:r>
              <a:rPr lang="tr-TR" sz="3200" dirty="0" err="1" smtClean="0">
                <a:solidFill>
                  <a:srgbClr val="FFFF00"/>
                </a:solidFill>
              </a:rPr>
              <a:t>Smyrna</a:t>
            </a:r>
            <a:r>
              <a:rPr lang="en-GB" sz="3200" dirty="0" smtClean="0">
                <a:solidFill>
                  <a:srgbClr val="FFFF00"/>
                </a:solidFill>
              </a:rPr>
              <a:t>) </a:t>
            </a:r>
            <a:r>
              <a:rPr lang="en-GB" sz="3200" dirty="0">
                <a:solidFill>
                  <a:srgbClr val="FFFF00"/>
                </a:solidFill>
              </a:rPr>
              <a:t>Church of St. John The Baptist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412776"/>
            <a:ext cx="8229600" cy="5697559"/>
          </a:xfrm>
        </p:spPr>
        <p:txBody>
          <a:bodyPr/>
          <a:lstStyle/>
          <a:p>
            <a:r>
              <a:rPr lang="en-GB" dirty="0" smtClean="0"/>
              <a:t>Let’s take a look for some more historical places. </a:t>
            </a:r>
          </a:p>
          <a:p>
            <a:r>
              <a:rPr lang="en-GB" dirty="0" smtClean="0"/>
              <a:t>Today, </a:t>
            </a:r>
            <a:r>
              <a:rPr lang="en-GB" b="1" dirty="0" smtClean="0"/>
              <a:t>Cappadocia</a:t>
            </a:r>
            <a:r>
              <a:rPr lang="en-GB" dirty="0" smtClean="0"/>
              <a:t> is very famous for tourists. It is known that just after Jesus Christ, </a:t>
            </a:r>
            <a:r>
              <a:rPr lang="en-GB" b="1" dirty="0" smtClean="0"/>
              <a:t>first Christians </a:t>
            </a:r>
            <a:r>
              <a:rPr lang="en-GB" dirty="0" smtClean="0"/>
              <a:t>were hiding for long years especially at </a:t>
            </a:r>
            <a:r>
              <a:rPr lang="en-GB" dirty="0" err="1" smtClean="0"/>
              <a:t>Ihlara</a:t>
            </a:r>
            <a:r>
              <a:rPr lang="en-GB" dirty="0" smtClean="0"/>
              <a:t> Valley</a:t>
            </a:r>
          </a:p>
          <a:p>
            <a:r>
              <a:rPr lang="en-GB" dirty="0" smtClean="0"/>
              <a:t>Some of their chapels and underground cities can be seen as touristic purposes. </a:t>
            </a:r>
          </a:p>
          <a:p>
            <a:r>
              <a:rPr lang="en-GB" dirty="0" smtClean="0"/>
              <a:t>There are 15 churches </a:t>
            </a:r>
            <a:r>
              <a:rPr lang="tr-TR" dirty="0" smtClean="0"/>
              <a:t>but </a:t>
            </a:r>
            <a:r>
              <a:rPr lang="en-GB" dirty="0" smtClean="0"/>
              <a:t>let me show you just some of them</a:t>
            </a:r>
            <a:r>
              <a:rPr lang="tr-TR" dirty="0" smtClean="0"/>
              <a:t>:</a:t>
            </a:r>
            <a:endParaRPr lang="en-GB" dirty="0"/>
          </a:p>
        </p:txBody>
      </p:sp>
      <p:sp>
        <p:nvSpPr>
          <p:cNvPr id="4" name="Metin kutusu 3"/>
          <p:cNvSpPr txBox="1"/>
          <p:nvPr/>
        </p:nvSpPr>
        <p:spPr>
          <a:xfrm>
            <a:off x="3059832" y="404664"/>
            <a:ext cx="2925801" cy="769441"/>
          </a:xfrm>
          <a:prstGeom prst="rect">
            <a:avLst/>
          </a:prstGeom>
          <a:noFill/>
        </p:spPr>
        <p:txBody>
          <a:bodyPr wrap="none" rtlCol="0">
            <a:spAutoFit/>
          </a:bodyPr>
          <a:lstStyle/>
          <a:p>
            <a:r>
              <a:rPr lang="tr-TR" sz="4400" dirty="0" err="1" smtClean="0">
                <a:solidFill>
                  <a:srgbClr val="FFFF00"/>
                </a:solidFill>
              </a:rPr>
              <a:t>Cappadocia</a:t>
            </a:r>
            <a:endParaRPr lang="en-GB" sz="40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2800" dirty="0">
                <a:solidFill>
                  <a:srgbClr val="FFFF00"/>
                </a:solidFill>
              </a:rPr>
              <a:t>This is the most unique natural environment in Turkey with its magical, fairy like landscape.</a:t>
            </a:r>
            <a:r>
              <a:rPr lang="en-GB" sz="2800" dirty="0">
                <a:solidFill>
                  <a:srgbClr val="FFFF00"/>
                </a:solidFill>
              </a:rPr>
              <a:t/>
            </a:r>
            <a:br>
              <a:rPr lang="en-GB" sz="2800" dirty="0">
                <a:solidFill>
                  <a:srgbClr val="FFFF00"/>
                </a:solidFill>
              </a:rPr>
            </a:br>
            <a:endParaRPr lang="en-GB" sz="28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980728"/>
            <a:ext cx="8770500" cy="5847000"/>
          </a:xfrm>
        </p:spPr>
      </p:pic>
      <p:sp>
        <p:nvSpPr>
          <p:cNvPr id="5" name="Metin kutusu 4"/>
          <p:cNvSpPr txBox="1"/>
          <p:nvPr/>
        </p:nvSpPr>
        <p:spPr>
          <a:xfrm>
            <a:off x="6660232" y="6165304"/>
            <a:ext cx="2177199" cy="584775"/>
          </a:xfrm>
          <a:prstGeom prst="rect">
            <a:avLst/>
          </a:prstGeom>
          <a:noFill/>
        </p:spPr>
        <p:txBody>
          <a:bodyPr wrap="none" rtlCol="0">
            <a:spAutoFit/>
          </a:bodyPr>
          <a:lstStyle/>
          <a:p>
            <a:r>
              <a:rPr lang="tr-TR" sz="3200" dirty="0" err="1" smtClean="0">
                <a:solidFill>
                  <a:srgbClr val="FFFF00"/>
                </a:solidFill>
              </a:rPr>
              <a:t>Cappadocia</a:t>
            </a:r>
            <a:endParaRPr lang="en-GB" sz="3200" dirty="0">
              <a:solidFill>
                <a:srgbClr val="FFFF00"/>
              </a:solidFill>
            </a:endParaRPr>
          </a:p>
        </p:txBody>
      </p:sp>
    </p:spTree>
    <p:extLst>
      <p:ext uri="{BB962C8B-B14F-4D97-AF65-F5344CB8AC3E}">
        <p14:creationId xmlns:p14="http://schemas.microsoft.com/office/powerpoint/2010/main" val="120983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hlara-vadisi.jpg"/>
          <p:cNvPicPr>
            <a:picLocks noChangeAspect="1"/>
          </p:cNvPicPr>
          <p:nvPr/>
        </p:nvPicPr>
        <p:blipFill>
          <a:blip r:embed="rId2"/>
          <a:stretch>
            <a:fillRect/>
          </a:stretch>
        </p:blipFill>
        <p:spPr>
          <a:xfrm>
            <a:off x="323528" y="142852"/>
            <a:ext cx="8525112" cy="5929354"/>
          </a:xfrm>
          <a:prstGeom prst="rect">
            <a:avLst/>
          </a:prstGeom>
        </p:spPr>
      </p:pic>
      <p:sp>
        <p:nvSpPr>
          <p:cNvPr id="6" name="5 Metin kutusu"/>
          <p:cNvSpPr txBox="1"/>
          <p:nvPr/>
        </p:nvSpPr>
        <p:spPr>
          <a:xfrm>
            <a:off x="597800" y="6084636"/>
            <a:ext cx="7920880" cy="830997"/>
          </a:xfrm>
          <a:prstGeom prst="rect">
            <a:avLst/>
          </a:prstGeom>
          <a:noFill/>
        </p:spPr>
        <p:txBody>
          <a:bodyPr wrap="square" rtlCol="0">
            <a:spAutoFit/>
          </a:bodyPr>
          <a:lstStyle/>
          <a:p>
            <a:pPr algn="ctr"/>
            <a:r>
              <a:rPr lang="tr-TR" sz="2800" dirty="0" smtClean="0"/>
              <a:t>Ihlara </a:t>
            </a:r>
            <a:r>
              <a:rPr lang="tr-TR" sz="2800" dirty="0" err="1" smtClean="0"/>
              <a:t>Valley</a:t>
            </a:r>
            <a:r>
              <a:rPr lang="tr-TR" sz="2800" dirty="0" smtClean="0"/>
              <a:t> in </a:t>
            </a:r>
            <a:r>
              <a:rPr lang="en-GB" sz="2800" b="1" dirty="0" smtClean="0"/>
              <a:t>Cappadocia</a:t>
            </a:r>
            <a:endParaRPr lang="tr-TR" sz="2800" b="1" dirty="0" smtClean="0"/>
          </a:p>
          <a:p>
            <a:pPr algn="ctr"/>
            <a:r>
              <a:rPr lang="en-US" dirty="0"/>
              <a:t>This valley is full of hidden cave churches.</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852</TotalTime>
  <Words>1832</Words>
  <Application>Microsoft Office PowerPoint</Application>
  <PresentationFormat>Ekran Gösterisi (4:3)</PresentationFormat>
  <Paragraphs>174</Paragraphs>
  <Slides>47</Slides>
  <Notes>1</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Modül</vt:lpstr>
      <vt:lpstr>Christianity in Turkey</vt:lpstr>
      <vt:lpstr>History of Christianity in Turkey</vt:lpstr>
      <vt:lpstr>History of Christianity in Turkey</vt:lpstr>
      <vt:lpstr>ST. PAUL’S STEPS  During the first two centuries of the Roman Empire, Paul and his companions sometimes traveled by ship, but much of the time they walked, probably beside a donkey carrying tools, clothes, and perhaps some scrolls. </vt:lpstr>
      <vt:lpstr>PowerPoint Sunusu</vt:lpstr>
      <vt:lpstr>PowerPoint Sunusu</vt:lpstr>
      <vt:lpstr>PowerPoint Sunusu</vt:lpstr>
      <vt:lpstr>This is the most unique natural environment in Turkey with its magical, fairy like landscape. </vt:lpstr>
      <vt:lpstr>PowerPoint Sunusu</vt:lpstr>
      <vt:lpstr>PowerPoint Sunusu</vt:lpstr>
      <vt:lpstr>PowerPoint Sunusu</vt:lpstr>
      <vt:lpstr>PowerPoint Sunusu</vt:lpstr>
      <vt:lpstr>Today…</vt:lpstr>
      <vt:lpstr>Population</vt:lpstr>
      <vt:lpstr>Main Reasons of Decrease</vt:lpstr>
      <vt:lpstr>Ottoman Christians…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Genocide</vt:lpstr>
      <vt:lpstr>PowerPoint Sunusu</vt:lpstr>
      <vt:lpstr>Population Exchange </vt:lpstr>
      <vt:lpstr>PowerPoint Sunusu</vt:lpstr>
      <vt:lpstr>Taxes</vt:lpstr>
      <vt:lpstr>Taxes</vt:lpstr>
      <vt:lpstr>6-7 September Events</vt:lpstr>
      <vt:lpstr>6-7 September Events</vt:lpstr>
      <vt:lpstr>6-7 September Events</vt:lpstr>
      <vt:lpstr>20 KGs and 20 Dollars</vt:lpstr>
      <vt:lpstr>20 KGs &amp; 20 Dollars in 1964</vt:lpstr>
      <vt:lpstr>Armenian Properties</vt:lpstr>
      <vt:lpstr>A short list of confiscation properties (with their today’s names)</vt:lpstr>
      <vt:lpstr>Churches to Mosques</vt:lpstr>
      <vt:lpstr>What is more…</vt:lpstr>
      <vt:lpstr>PowerPoint Sunusu</vt:lpstr>
      <vt:lpstr>PowerPoint Sunusu</vt:lpstr>
      <vt:lpstr>PowerPoint Sunusu</vt:lpstr>
      <vt:lpstr>PowerPoint Sunusu</vt:lpstr>
      <vt:lpstr>PowerPoint Sunusu</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in Turkey</dc:title>
  <dc:creator>Okan Pulukcu</dc:creator>
  <cp:lastModifiedBy>Okan Pulukcu</cp:lastModifiedBy>
  <cp:revision>96</cp:revision>
  <dcterms:created xsi:type="dcterms:W3CDTF">2020-07-26T19:39:48Z</dcterms:created>
  <dcterms:modified xsi:type="dcterms:W3CDTF">2020-08-24T20:39:36Z</dcterms:modified>
</cp:coreProperties>
</file>